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7"/>
  </p:notesMasterIdLst>
  <p:sldIdLst>
    <p:sldId id="2147481596" r:id="rId5"/>
    <p:sldId id="2147481597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327" id="{3E1691EF-B412-4E35-84EB-B7A953BD0656}">
          <p14:sldIdLst>
            <p14:sldId id="2147481596"/>
            <p14:sldId id="21474815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815753-8943-FEC7-32E3-4A21CB686FBC}" name="阿部 明仁(abe-akihito.mm7)" initials="阿部" userId="S::AAIVZ@lansys.mhlw.go.jp::c715939d-7f7a-475e-8934-bbcb647c462b" providerId="AD"/>
  <p188:author id="{760DE0AF-8FFC-4B69-3F6B-381F3F7FC0AE}" name="森松 諄望(morimatsu-atsumi.6f4)" initials="森松" userId="S::MAUQJ@lansys.mhlw.go.jp::9ba31cd8-10e7-4c2b-9f63-7aba7ec4ec76" providerId="AD"/>
  <p188:author id="{3130C4C0-E59A-E60F-A10D-1B41E287C9E3}" name="後藤 京介(gotou-kyousuke.e24)" initials="後藤" userId="S::GKVJV@lansys.mhlw.go.jp::d463b4b5-44a3-4ee7-a446-693998d6cd95" providerId="AD"/>
  <p188:author id="{15ABADE2-3031-02D4-625C-4F215C39D9CE}" name="Hori, Kaori" initials="KH" userId="S::kaori.hori@accenture.com::f2384def-2f45-4b53-97eb-749d3397a6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6"/>
    <a:srgbClr val="CFE8F5"/>
    <a:srgbClr val="DB4D6D"/>
    <a:srgbClr val="FFCCE0"/>
    <a:srgbClr val="FFFFCC"/>
    <a:srgbClr val="F1F1F4"/>
    <a:srgbClr val="F04D4D"/>
    <a:srgbClr val="FA8F24"/>
    <a:srgbClr val="FEEEA8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2783A-0F32-49C6-83ED-549F3EB2A582}" v="2" dt="2025-04-01T07:31:2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21" autoAdjust="0"/>
  </p:normalViewPr>
  <p:slideViewPr>
    <p:cSldViewPr snapToGrid="0">
      <p:cViewPr varScale="1">
        <p:scale>
          <a:sx n="80" d="100"/>
          <a:sy n="80" d="100"/>
        </p:scale>
        <p:origin x="30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草野 慎悟(kusano-shingo.jy2)" userId="4462370e-74b8-4b82-93c5-098e8ee965f2" providerId="ADAL" clId="{6E22783A-0F32-49C6-83ED-549F3EB2A582}"/>
    <pc:docChg chg="undo custSel modSld">
      <pc:chgData name="草野 慎悟(kusano-shingo.jy2)" userId="4462370e-74b8-4b82-93c5-098e8ee965f2" providerId="ADAL" clId="{6E22783A-0F32-49C6-83ED-549F3EB2A582}" dt="2025-04-02T04:31:43.337" v="19"/>
      <pc:docMkLst>
        <pc:docMk/>
      </pc:docMkLst>
      <pc:sldChg chg="modSp mod">
        <pc:chgData name="草野 慎悟(kusano-shingo.jy2)" userId="4462370e-74b8-4b82-93c5-098e8ee965f2" providerId="ADAL" clId="{6E22783A-0F32-49C6-83ED-549F3EB2A582}" dt="2025-04-01T07:31:43.881" v="18" actId="403"/>
        <pc:sldMkLst>
          <pc:docMk/>
          <pc:sldMk cId="1169287875" sldId="2147481596"/>
        </pc:sldMkLst>
        <pc:spChg chg="mod">
          <ac:chgData name="草野 慎悟(kusano-shingo.jy2)" userId="4462370e-74b8-4b82-93c5-098e8ee965f2" providerId="ADAL" clId="{6E22783A-0F32-49C6-83ED-549F3EB2A582}" dt="2025-04-01T07:31:43.881" v="18" actId="403"/>
          <ac:spMkLst>
            <pc:docMk/>
            <pc:sldMk cId="1169287875" sldId="2147481596"/>
            <ac:spMk id="27" creationId="{FDF11B68-26A0-4E31-A0C9-8882B57642C9}"/>
          </ac:spMkLst>
        </pc:spChg>
      </pc:sldChg>
      <pc:sldChg chg="delCm">
        <pc:chgData name="草野 慎悟(kusano-shingo.jy2)" userId="4462370e-74b8-4b82-93c5-098e8ee965f2" providerId="ADAL" clId="{6E22783A-0F32-49C6-83ED-549F3EB2A582}" dt="2025-04-02T04:31:43.337" v="19"/>
        <pc:sldMkLst>
          <pc:docMk/>
          <pc:sldMk cId="2512498749" sldId="21474815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草野 慎悟(kusano-shingo.jy2)" userId="4462370e-74b8-4b82-93c5-098e8ee965f2" providerId="ADAL" clId="{6E22783A-0F32-49C6-83ED-549F3EB2A582}" dt="2025-04-02T04:31:43.337" v="19"/>
              <pc2:cmMkLst xmlns:pc2="http://schemas.microsoft.com/office/powerpoint/2019/9/main/command">
                <pc:docMk/>
                <pc:sldMk cId="2512498749" sldId="2147481597"/>
                <pc2:cmMk id="{2FD3B73A-BF9A-48C5-89D6-F19C85652777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A9B1-D98D-410C-BBD7-6868352A4A6F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1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23A9-14C8-421A-9DEF-A1698CB6BA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75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70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5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キーメッセージ・説明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9" hasCustomPrompt="1"/>
          </p:nvPr>
        </p:nvSpPr>
        <p:spPr>
          <a:xfrm>
            <a:off x="417708" y="2873003"/>
            <a:ext cx="6022803" cy="5719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14"/>
            </a:lvl1pPr>
            <a:lvl2pPr>
              <a:lnSpc>
                <a:spcPct val="120000"/>
              </a:lnSpc>
              <a:spcBef>
                <a:spcPts val="137"/>
              </a:spcBef>
              <a:defRPr sz="823"/>
            </a:lvl2pPr>
            <a:lvl3pPr>
              <a:lnSpc>
                <a:spcPct val="120000"/>
              </a:lnSpc>
              <a:spcBef>
                <a:spcPts val="137"/>
              </a:spcBef>
              <a:defRPr sz="731"/>
            </a:lvl3pPr>
            <a:lvl4pPr>
              <a:lnSpc>
                <a:spcPct val="120000"/>
              </a:lnSpc>
              <a:spcBef>
                <a:spcPts val="137"/>
              </a:spcBef>
              <a:defRPr sz="640"/>
            </a:lvl4pPr>
            <a:lvl5pPr>
              <a:lnSpc>
                <a:spcPct val="120000"/>
              </a:lnSpc>
              <a:spcBef>
                <a:spcPts val="137"/>
              </a:spcBef>
              <a:defRPr sz="640"/>
            </a:lvl5pPr>
          </a:lstStyle>
          <a:p>
            <a:pPr lvl="0"/>
            <a:r>
              <a:rPr kumimoji="1" lang="ja-JP" altLang="en-US"/>
              <a:t>ここには説明テキストが入ります。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14925" y="9197218"/>
            <a:ext cx="250844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7">
                <a:solidFill>
                  <a:schemeClr val="tx1"/>
                </a:solidFill>
              </a:defRPr>
            </a:lvl1pPr>
          </a:lstStyle>
          <a:p>
            <a:fld id="{3202DECC-888D-4484-8ACD-C6BF8B24BC7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706" y="9197452"/>
            <a:ext cx="5972858" cy="527403"/>
          </a:xfrm>
          <a:prstGeom prst="rect">
            <a:avLst/>
          </a:prstGeom>
        </p:spPr>
        <p:txBody>
          <a:bodyPr lIns="0" rIns="90000" anchor="ctr"/>
          <a:lstStyle>
            <a:lvl1pPr marL="0" indent="0" algn="r">
              <a:buNone/>
              <a:defRPr sz="411">
                <a:solidFill>
                  <a:schemeClr val="accent6"/>
                </a:solidFill>
              </a:defRPr>
            </a:lvl1pPr>
          </a:lstStyle>
          <a:p>
            <a:pPr lvl="0"/>
            <a:r>
              <a:rPr kumimoji="1" lang="ja-JP" altLang="en-US"/>
              <a:t>ここには注釈や参考・引用文献の情報が入ります。</a:t>
            </a:r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417715" y="1476800"/>
            <a:ext cx="6022615" cy="10207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179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280" b="1"/>
            </a:lvl1pPr>
            <a:lvl2pPr marL="312609">
              <a:lnSpc>
                <a:spcPct val="120000"/>
              </a:lnSpc>
              <a:defRPr sz="731"/>
            </a:lvl2pPr>
            <a:lvl3pPr marL="460688" indent="-115172">
              <a:lnSpc>
                <a:spcPct val="120000"/>
              </a:lnSpc>
              <a:defRPr sz="640"/>
            </a:lvl3pPr>
            <a:lvl4pPr>
              <a:lnSpc>
                <a:spcPct val="120000"/>
              </a:lnSpc>
              <a:defRPr sz="731"/>
            </a:lvl4pPr>
            <a:lvl5pPr>
              <a:lnSpc>
                <a:spcPct val="120000"/>
              </a:lnSpc>
              <a:defRPr sz="731"/>
            </a:lvl5pPr>
          </a:lstStyle>
          <a:p>
            <a:pPr lvl="0"/>
            <a:r>
              <a:rPr kumimoji="1" lang="ja-JP" altLang="en-US"/>
              <a:t>ここには最も伝えたいメッセージが入ります。</a:t>
            </a:r>
            <a:endParaRPr kumimoji="1" lang="en-US" altLang="ja-JP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417715" y="793002"/>
            <a:ext cx="6028291" cy="455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640" baseline="0"/>
            </a:lvl1pPr>
          </a:lstStyle>
          <a:p>
            <a:r>
              <a:rPr kumimoji="1" lang="ja-JP" altLang="en-US"/>
              <a:t>タイトル（ページ概要）</a:t>
            </a:r>
          </a:p>
        </p:txBody>
      </p:sp>
    </p:spTree>
    <p:extLst>
      <p:ext uri="{BB962C8B-B14F-4D97-AF65-F5344CB8AC3E}">
        <p14:creationId xmlns:p14="http://schemas.microsoft.com/office/powerpoint/2010/main" val="282198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91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4375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06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50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161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5613402"/>
            <a:ext cx="6858000" cy="433350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2883879" y="5613402"/>
            <a:ext cx="3974123" cy="4333504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2448" y="1"/>
            <a:ext cx="6870448" cy="559599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0966" y="8832225"/>
            <a:ext cx="2709605" cy="13337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1013"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0782" y="7046259"/>
            <a:ext cx="1543050" cy="52740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75" y="9344542"/>
            <a:ext cx="2601675" cy="38026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1738"/>
            <a:ext cx="6851776" cy="2750882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388" y="5636116"/>
            <a:ext cx="6870775" cy="22570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385763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64293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900113" indent="0">
              <a:buNone/>
              <a:defRPr lang="ja-JP" altLang="en-US" sz="956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3903785" y="9215172"/>
            <a:ext cx="2666332" cy="25056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2" y="459193"/>
            <a:ext cx="2778227" cy="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90EC-E41A-4938-BB0F-E73E7597D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1641758" y="4377"/>
            <a:ext cx="5222631" cy="990162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5371" y="5839397"/>
            <a:ext cx="5216407" cy="217880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00" spc="84" smtClean="0">
                <a:solidFill>
                  <a:schemeClr val="tx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956541" y="9344539"/>
            <a:ext cx="2639989" cy="250369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263" y="9214642"/>
            <a:ext cx="2601675" cy="38026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1" y="2091269"/>
            <a:ext cx="5216407" cy="3328276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89372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42900" y="2144690"/>
            <a:ext cx="6172200" cy="7176795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5102-5382-4056-876A-6202AFC8E27C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342900" y="688530"/>
            <a:ext cx="6172200" cy="1352150"/>
          </a:xfrm>
        </p:spPr>
        <p:txBody>
          <a:bodyPr>
            <a:noAutofit/>
          </a:bodyPr>
          <a:lstStyle>
            <a:lvl1pPr marL="0" indent="0">
              <a:buNone/>
              <a:defRPr sz="975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0" y="2"/>
            <a:ext cx="6858000" cy="584515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01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2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30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73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8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80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openxmlformats.org/officeDocument/2006/relationships/image" Target="../media/image20.png"/><Relationship Id="rId2" Type="http://schemas.openxmlformats.org/officeDocument/2006/relationships/image" Target="../media/image12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4AB75-BBF8-5D5C-C37D-6572B971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025146-D252-1861-3C2C-32BEFC7023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12034" r="6591" b="8472"/>
          <a:stretch/>
        </p:blipFill>
        <p:spPr>
          <a:xfrm>
            <a:off x="5850113" y="8428054"/>
            <a:ext cx="539192" cy="940521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3E9658F-631E-C1D8-D9DC-BE6130BD26E6}"/>
              </a:ext>
            </a:extLst>
          </p:cNvPr>
          <p:cNvSpPr/>
          <p:nvPr/>
        </p:nvSpPr>
        <p:spPr>
          <a:xfrm>
            <a:off x="609599" y="8244496"/>
            <a:ext cx="5076395" cy="681364"/>
          </a:xfrm>
          <a:prstGeom prst="wedgeRoundRectCallout">
            <a:avLst>
              <a:gd name="adj1" fmla="val 52434"/>
              <a:gd name="adj2" fmla="val 30002"/>
              <a:gd name="adj3" fmla="val 16667"/>
            </a:avLst>
          </a:prstGeom>
          <a:solidFill>
            <a:srgbClr val="FFCCE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五方向 61">
            <a:extLst>
              <a:ext uri="{FF2B5EF4-FFF2-40B4-BE49-F238E27FC236}">
                <a16:creationId xmlns:a16="http://schemas.microsoft.com/office/drawing/2014/main" id="{F5FE2CF0-D72A-671F-23C1-C7653D324F8A}"/>
              </a:ext>
            </a:extLst>
          </p:cNvPr>
          <p:cNvSpPr/>
          <p:nvPr/>
        </p:nvSpPr>
        <p:spPr>
          <a:xfrm>
            <a:off x="0" y="9040170"/>
            <a:ext cx="6858000" cy="859231"/>
          </a:xfrm>
          <a:prstGeom prst="homePlate">
            <a:avLst/>
          </a:prstGeom>
          <a:solidFill>
            <a:srgbClr val="DB4D6D"/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52" name="図 5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13F5D6-F7DC-5002-3C78-364FFE4FAF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4" y="5295007"/>
            <a:ext cx="933446" cy="1094327"/>
          </a:xfrm>
          <a:prstGeom prst="rect">
            <a:avLst/>
          </a:prstGeom>
        </p:spPr>
      </p:pic>
      <p:pic>
        <p:nvPicPr>
          <p:cNvPr id="86" name="図 85" descr="アイコン&#10;&#10;自動的に生成された説明">
            <a:extLst>
              <a:ext uri="{FF2B5EF4-FFF2-40B4-BE49-F238E27FC236}">
                <a16:creationId xmlns:a16="http://schemas.microsoft.com/office/drawing/2014/main" id="{1D933429-3934-C62B-3E2F-D2628E58D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r="23720" b="20098"/>
          <a:stretch/>
        </p:blipFill>
        <p:spPr>
          <a:xfrm>
            <a:off x="5397782" y="4075342"/>
            <a:ext cx="1388990" cy="1689167"/>
          </a:xfrm>
          <a:prstGeom prst="rect">
            <a:avLst/>
          </a:prstGeom>
        </p:spPr>
      </p:pic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57DD2C74-BDB7-DC7C-87E8-465A76016011}"/>
              </a:ext>
            </a:extLst>
          </p:cNvPr>
          <p:cNvSpPr/>
          <p:nvPr/>
        </p:nvSpPr>
        <p:spPr>
          <a:xfrm>
            <a:off x="1243564" y="4029402"/>
            <a:ext cx="4488990" cy="445643"/>
          </a:xfrm>
          <a:prstGeom prst="wedgeRoundRectCallout">
            <a:avLst>
              <a:gd name="adj1" fmla="val -55310"/>
              <a:gd name="adj2" fmla="val -892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A0BE75-76CB-CD06-0258-4147BC84BA8E}"/>
              </a:ext>
            </a:extLst>
          </p:cNvPr>
          <p:cNvSpPr/>
          <p:nvPr/>
        </p:nvSpPr>
        <p:spPr bwMode="black">
          <a:xfrm>
            <a:off x="96601" y="104015"/>
            <a:ext cx="6668348" cy="2981097"/>
          </a:xfrm>
          <a:prstGeom prst="rect">
            <a:avLst/>
          </a:prstGeom>
          <a:solidFill>
            <a:srgbClr val="FFFFCC"/>
          </a:solidFill>
          <a:ln w="76200">
            <a:solidFill>
              <a:srgbClr val="DB4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8A9A5D-D05F-4CBF-55E6-E3225AA61168}"/>
              </a:ext>
            </a:extLst>
          </p:cNvPr>
          <p:cNvSpPr txBox="1"/>
          <p:nvPr/>
        </p:nvSpPr>
        <p:spPr>
          <a:xfrm>
            <a:off x="468695" y="3236289"/>
            <a:ext cx="592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従来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の健康保険証は新たに発行されなくなり、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マイナ保険証を基本とするしくみに移行しています。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64119-AD81-1563-CD6C-9B1E62191507}"/>
              </a:ext>
            </a:extLst>
          </p:cNvPr>
          <p:cNvSpPr txBox="1"/>
          <p:nvPr/>
        </p:nvSpPr>
        <p:spPr bwMode="white">
          <a:xfrm>
            <a:off x="74005" y="164366"/>
            <a:ext cx="6718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国民健康保険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ご加入されている方のお手元の健康保険証の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有効期限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２０２５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年７月３１日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に満了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となります。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1C643E-0A83-6863-C8D9-B4CA8141C464}"/>
              </a:ext>
            </a:extLst>
          </p:cNvPr>
          <p:cNvSpPr txBox="1"/>
          <p:nvPr/>
        </p:nvSpPr>
        <p:spPr bwMode="white">
          <a:xfrm>
            <a:off x="120032" y="1645879"/>
            <a:ext cx="6718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健康保険証の有効期限が切れたあとは、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F11B68-26A0-4E31-A0C9-8882B57642C9}"/>
              </a:ext>
            </a:extLst>
          </p:cNvPr>
          <p:cNvSpPr txBox="1"/>
          <p:nvPr/>
        </p:nvSpPr>
        <p:spPr bwMode="white">
          <a:xfrm>
            <a:off x="74005" y="1903396"/>
            <a:ext cx="671854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マイナ保険証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kumimoji="1" lang="ja-JP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資格確認書</a:t>
            </a:r>
            <a:endParaRPr kumimoji="1" lang="ja-JP" alt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14EC6D-9097-B70A-1B46-B53256A8E72B}"/>
              </a:ext>
            </a:extLst>
          </p:cNvPr>
          <p:cNvSpPr txBox="1"/>
          <p:nvPr/>
        </p:nvSpPr>
        <p:spPr bwMode="white">
          <a:xfrm>
            <a:off x="0" y="2513114"/>
            <a:ext cx="682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で医療機関・薬局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にて受付を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してください。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27A42E7-8B05-3DD1-712F-0D01C696FB5D}"/>
              </a:ext>
            </a:extLst>
          </p:cNvPr>
          <p:cNvSpPr txBox="1"/>
          <p:nvPr/>
        </p:nvSpPr>
        <p:spPr>
          <a:xfrm>
            <a:off x="1243563" y="4082946"/>
            <a:ext cx="44887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マイナ保険証を使ってる人はどうしたらいいの？</a:t>
            </a:r>
          </a:p>
        </p:txBody>
      </p:sp>
      <p:pic>
        <p:nvPicPr>
          <p:cNvPr id="35" name="図 3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1D77393-B845-86B9-5B5E-2FBD2EF6CC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5" y="3723609"/>
            <a:ext cx="933445" cy="1084955"/>
          </a:xfrm>
          <a:prstGeom prst="rect">
            <a:avLst/>
          </a:prstGeom>
        </p:spPr>
      </p:pic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39A07949-3872-61B3-DB54-E308AFDAD1A3}"/>
              </a:ext>
            </a:extLst>
          </p:cNvPr>
          <p:cNvSpPr/>
          <p:nvPr/>
        </p:nvSpPr>
        <p:spPr>
          <a:xfrm>
            <a:off x="185192" y="4622425"/>
            <a:ext cx="5206545" cy="504576"/>
          </a:xfrm>
          <a:prstGeom prst="wedgeRoundRectCallout">
            <a:avLst>
              <a:gd name="adj1" fmla="val 54226"/>
              <a:gd name="adj2" fmla="val -20801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7D6C0E-060B-1A51-E89C-EACEC8C5D1A8}"/>
              </a:ext>
            </a:extLst>
          </p:cNvPr>
          <p:cNvSpPr txBox="1"/>
          <p:nvPr/>
        </p:nvSpPr>
        <p:spPr>
          <a:xfrm>
            <a:off x="1028512" y="4703173"/>
            <a:ext cx="353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ぜひ、そのままお使いください！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A6393F1B-C904-79E9-C45D-399D029066D8}"/>
              </a:ext>
            </a:extLst>
          </p:cNvPr>
          <p:cNvSpPr/>
          <p:nvPr/>
        </p:nvSpPr>
        <p:spPr>
          <a:xfrm>
            <a:off x="1410986" y="5560346"/>
            <a:ext cx="3980752" cy="445643"/>
          </a:xfrm>
          <a:prstGeom prst="wedgeRoundRectCallout">
            <a:avLst>
              <a:gd name="adj1" fmla="val -56382"/>
              <a:gd name="adj2" fmla="val 45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F8BF9CB-01EC-3EEF-05E9-A7106C1BB944}"/>
              </a:ext>
            </a:extLst>
          </p:cNvPr>
          <p:cNvSpPr txBox="1"/>
          <p:nvPr/>
        </p:nvSpPr>
        <p:spPr>
          <a:xfrm>
            <a:off x="1466262" y="5613890"/>
            <a:ext cx="38938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マイナ保険証でないと受診等できないの？</a:t>
            </a:r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9EB5F849-19AE-C800-F514-4C9505085F1D}"/>
              </a:ext>
            </a:extLst>
          </p:cNvPr>
          <p:cNvSpPr/>
          <p:nvPr/>
        </p:nvSpPr>
        <p:spPr>
          <a:xfrm>
            <a:off x="185192" y="6154598"/>
            <a:ext cx="5206545" cy="1941513"/>
          </a:xfrm>
          <a:prstGeom prst="wedgeRoundRectCallout">
            <a:avLst>
              <a:gd name="adj1" fmla="val 55710"/>
              <a:gd name="adj2" fmla="val -21225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F8675BE-F1A8-940F-1EDE-2CEE48A6CF65}"/>
              </a:ext>
            </a:extLst>
          </p:cNvPr>
          <p:cNvSpPr txBox="1"/>
          <p:nvPr/>
        </p:nvSpPr>
        <p:spPr>
          <a:xfrm>
            <a:off x="298430" y="6354322"/>
            <a:ext cx="5061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マイナ保険証をお持ちでない方には、申請によらず資格確認書が交付されます。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また、マイナ保険証をお持ちの方でも、マイナ保険証での受付が困難な方は、加入している医療保険者に</a:t>
            </a:r>
            <a:r>
              <a:rPr kumimoji="1" lang="ja-JP" altLang="en-US" sz="16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申請すれば資格確認書を取得できます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。親族等の法定代理人や介助者等による</a:t>
            </a:r>
            <a:r>
              <a:rPr kumimoji="1" lang="ja-JP" altLang="en-US" sz="16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代理申請も可能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4" name="図 5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FED329-C359-5784-A3EA-CB3971B38F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4136" r="3611" b="9110"/>
          <a:stretch/>
        </p:blipFill>
        <p:spPr>
          <a:xfrm>
            <a:off x="5719698" y="6332362"/>
            <a:ext cx="1003770" cy="1825699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3E9EF8A-8AF7-3530-B714-FC46AFCEEA14}"/>
              </a:ext>
            </a:extLst>
          </p:cNvPr>
          <p:cNvSpPr txBox="1"/>
          <p:nvPr/>
        </p:nvSpPr>
        <p:spPr bwMode="white">
          <a:xfrm>
            <a:off x="298429" y="9115842"/>
            <a:ext cx="509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マイナ保険証の準備はできていますか？</a:t>
            </a:r>
            <a:endParaRPr kumimoji="1"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いまのうちに確認しましょう！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519254-913F-D619-2E2B-BE721E1F6F85}"/>
              </a:ext>
            </a:extLst>
          </p:cNvPr>
          <p:cNvSpPr txBox="1"/>
          <p:nvPr/>
        </p:nvSpPr>
        <p:spPr bwMode="white">
          <a:xfrm>
            <a:off x="4989310" y="9088161"/>
            <a:ext cx="1393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</a:t>
            </a:r>
            <a:r>
              <a:rPr kumimoji="1" lang="ja-JP" altLang="en-US" sz="2400" b="1" dirty="0" smtClean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endParaRPr kumimoji="1" lang="en-US" altLang="ja-JP" sz="2400" b="1" dirty="0" smtClean="0">
              <a:solidFill>
                <a:srgbClr val="FFFF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へ</a:t>
            </a:r>
            <a:endParaRPr lang="ja-JP" altLang="en-US" sz="1600" dirty="0">
              <a:solidFill>
                <a:srgbClr val="FFFFCC"/>
              </a:solidFill>
            </a:endParaRPr>
          </a:p>
        </p:txBody>
      </p:sp>
      <p:pic>
        <p:nvPicPr>
          <p:cNvPr id="7" name="グラフィックス 6" descr="山形の矢印 単色塗りつぶし">
            <a:extLst>
              <a:ext uri="{FF2B5EF4-FFF2-40B4-BE49-F238E27FC236}">
                <a16:creationId xmlns:a16="http://schemas.microsoft.com/office/drawing/2014/main" id="{49FCA2B0-D8AD-4417-0483-CC8514567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blackGray">
          <a:xfrm>
            <a:off x="6184276" y="9200189"/>
            <a:ext cx="539192" cy="53919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D23FDD-E48C-219D-E4AF-9D46D04AD053}"/>
              </a:ext>
            </a:extLst>
          </p:cNvPr>
          <p:cNvSpPr txBox="1"/>
          <p:nvPr/>
        </p:nvSpPr>
        <p:spPr bwMode="black">
          <a:xfrm>
            <a:off x="609599" y="8248696"/>
            <a:ext cx="491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マイナンバーカードを持っているか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ご確認ください！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グラフィックス 2" descr="星 枠線">
            <a:extLst>
              <a:ext uri="{FF2B5EF4-FFF2-40B4-BE49-F238E27FC236}">
                <a16:creationId xmlns:a16="http://schemas.microsoft.com/office/drawing/2014/main" id="{EA0B6344-47F1-593D-E354-426C5F3416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26315" y="8585894"/>
            <a:ext cx="297028" cy="2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BBE4-5237-2A8A-9881-5DCA5A4A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0C6E009-33D9-5F40-8F3A-FC8E3325239D}"/>
              </a:ext>
            </a:extLst>
          </p:cNvPr>
          <p:cNvSpPr/>
          <p:nvPr/>
        </p:nvSpPr>
        <p:spPr>
          <a:xfrm>
            <a:off x="2919827" y="4790186"/>
            <a:ext cx="3708000" cy="72000"/>
          </a:xfrm>
          <a:prstGeom prst="rect">
            <a:avLst/>
          </a:prstGeom>
          <a:solidFill>
            <a:srgbClr val="FFCC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BF138A-6D8E-FC3A-A70E-5AB2981A0967}"/>
              </a:ext>
            </a:extLst>
          </p:cNvPr>
          <p:cNvSpPr/>
          <p:nvPr/>
        </p:nvSpPr>
        <p:spPr>
          <a:xfrm>
            <a:off x="-6139" y="8888439"/>
            <a:ext cx="6876000" cy="1022999"/>
          </a:xfrm>
          <a:prstGeom prst="rect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0" r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AB0932F-3690-378A-C73F-D63FFDF3BE58}"/>
              </a:ext>
            </a:extLst>
          </p:cNvPr>
          <p:cNvSpPr/>
          <p:nvPr/>
        </p:nvSpPr>
        <p:spPr>
          <a:xfrm>
            <a:off x="61602" y="8959405"/>
            <a:ext cx="6731575" cy="87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0" r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239471A-D87A-3D0C-C150-0D87FC73529B}"/>
              </a:ext>
            </a:extLst>
          </p:cNvPr>
          <p:cNvSpPr/>
          <p:nvPr/>
        </p:nvSpPr>
        <p:spPr bwMode="auto">
          <a:xfrm>
            <a:off x="559874" y="9103377"/>
            <a:ext cx="5027846" cy="74583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52D529-E7DF-F534-2DB8-A91DDBF9B13D}"/>
              </a:ext>
            </a:extLst>
          </p:cNvPr>
          <p:cNvSpPr txBox="1"/>
          <p:nvPr/>
        </p:nvSpPr>
        <p:spPr>
          <a:xfrm>
            <a:off x="3000965" y="9086735"/>
            <a:ext cx="128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マイナンバーカードの保険証利用についてもっと知りたい方はこちら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pic>
        <p:nvPicPr>
          <p:cNvPr id="34" name="Picture 2" descr="厚生労働省ロゴマーク">
            <a:extLst>
              <a:ext uri="{FF2B5EF4-FFF2-40B4-BE49-F238E27FC236}">
                <a16:creationId xmlns:a16="http://schemas.microsoft.com/office/drawing/2014/main" id="{699E263F-792E-7811-F31B-27A693E1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29" y="9113055"/>
            <a:ext cx="1599845" cy="5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 descr="QR コード&#10;&#10;自動的に生成された説明">
            <a:extLst>
              <a:ext uri="{FF2B5EF4-FFF2-40B4-BE49-F238E27FC236}">
                <a16:creationId xmlns:a16="http://schemas.microsoft.com/office/drawing/2014/main" id="{B94F7986-E2B0-6A93-65D5-F78DECFB02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91" y="9056481"/>
            <a:ext cx="706843" cy="706843"/>
          </a:xfrm>
          <a:prstGeom prst="rect">
            <a:avLst/>
          </a:prstGeom>
        </p:spPr>
      </p:pic>
      <p:pic>
        <p:nvPicPr>
          <p:cNvPr id="36" name="図 3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9899442-5EC9-0C4F-4FC4-A2EB38081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8991477"/>
            <a:ext cx="2802914" cy="821397"/>
          </a:xfrm>
          <a:prstGeom prst="rect">
            <a:avLst/>
          </a:prstGeom>
        </p:spPr>
      </p:pic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70F695CC-C77F-7579-CB45-1B29D0108DD5}"/>
              </a:ext>
            </a:extLst>
          </p:cNvPr>
          <p:cNvSpPr/>
          <p:nvPr/>
        </p:nvSpPr>
        <p:spPr>
          <a:xfrm rot="5400000">
            <a:off x="4076723" y="9357359"/>
            <a:ext cx="383907" cy="139092"/>
          </a:xfrm>
          <a:prstGeom prst="triangle">
            <a:avLst/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D93BA9-80E6-06A5-2E83-2A79FFDF71A2}"/>
              </a:ext>
            </a:extLst>
          </p:cNvPr>
          <p:cNvSpPr/>
          <p:nvPr/>
        </p:nvSpPr>
        <p:spPr bwMode="black">
          <a:xfrm>
            <a:off x="24139" y="41294"/>
            <a:ext cx="6819929" cy="938583"/>
          </a:xfrm>
          <a:prstGeom prst="rect">
            <a:avLst/>
          </a:prstGeom>
          <a:solidFill>
            <a:srgbClr val="FFFFCC"/>
          </a:solidFill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8A438C-E89A-9BE5-15C5-15379BE80A12}"/>
              </a:ext>
            </a:extLst>
          </p:cNvPr>
          <p:cNvSpPr txBox="1"/>
          <p:nvPr/>
        </p:nvSpPr>
        <p:spPr bwMode="white">
          <a:xfrm>
            <a:off x="74830" y="65831"/>
            <a:ext cx="67185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マイナンバーカードを健康保険証として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使うために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利用登録</a:t>
            </a:r>
            <a:r>
              <a:rPr kumimoji="1" lang="ja-JP" altLang="en-US" sz="24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をしておきましょう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！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48" name="図 4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2E597D-B18B-7B06-70B4-1151E8F789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26443" r="15868" b="29396"/>
          <a:stretch/>
        </p:blipFill>
        <p:spPr>
          <a:xfrm>
            <a:off x="4960577" y="2520733"/>
            <a:ext cx="1748307" cy="1588472"/>
          </a:xfrm>
          <a:prstGeom prst="rect">
            <a:avLst/>
          </a:prstGeom>
        </p:spPr>
      </p:pic>
      <p:sp>
        <p:nvSpPr>
          <p:cNvPr id="49" name="吹き出し: 角を丸めた四角形 48">
            <a:extLst>
              <a:ext uri="{FF2B5EF4-FFF2-40B4-BE49-F238E27FC236}">
                <a16:creationId xmlns:a16="http://schemas.microsoft.com/office/drawing/2014/main" id="{E15AFFFA-E21A-C904-4AEC-018AB2390296}"/>
              </a:ext>
            </a:extLst>
          </p:cNvPr>
          <p:cNvSpPr/>
          <p:nvPr/>
        </p:nvSpPr>
        <p:spPr>
          <a:xfrm>
            <a:off x="185192" y="2346061"/>
            <a:ext cx="4647535" cy="1599791"/>
          </a:xfrm>
          <a:prstGeom prst="wedgeRoundRectCallout">
            <a:avLst>
              <a:gd name="adj1" fmla="val 55334"/>
              <a:gd name="adj2" fmla="val -21632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E2A24-807D-A71B-D22E-416515C2104B}"/>
              </a:ext>
            </a:extLst>
          </p:cNvPr>
          <p:cNvSpPr txBox="1"/>
          <p:nvPr/>
        </p:nvSpPr>
        <p:spPr>
          <a:xfrm>
            <a:off x="247655" y="2592676"/>
            <a:ext cx="45182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</a:t>
            </a:r>
            <a:r>
              <a:rPr kumimoji="1" lang="ja-JP" altLang="en-US" sz="17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の受付窓口に設置されている顔認証付きカードリーダーにマイナンバーカードを置くと、</a:t>
            </a:r>
            <a:r>
              <a:rPr kumimoji="1" lang="ja-JP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利用登録が済んでいない方には、</a:t>
            </a:r>
            <a:r>
              <a:rPr kumimoji="1" lang="ja-JP" altLang="en-US" sz="1700" b="1" dirty="0">
                <a:solidFill>
                  <a:srgbClr val="DB4D6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その場で利用登録の案内がされます</a:t>
            </a:r>
            <a:r>
              <a:rPr kumimoji="1" lang="ja-JP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E788158-B6FC-DAE4-01CA-5ACF5013A643}"/>
              </a:ext>
            </a:extLst>
          </p:cNvPr>
          <p:cNvSpPr txBox="1"/>
          <p:nvPr/>
        </p:nvSpPr>
        <p:spPr>
          <a:xfrm>
            <a:off x="141667" y="4262623"/>
            <a:ext cx="656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受付に使用する顔認証付きカードリーダーの操作方法など、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何かわからないことがあれば、受付の職員にお気軽にお声かけください。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293BA58D-9B13-E78C-1C91-9D64024513A3}"/>
              </a:ext>
            </a:extLst>
          </p:cNvPr>
          <p:cNvSpPr/>
          <p:nvPr/>
        </p:nvSpPr>
        <p:spPr>
          <a:xfrm>
            <a:off x="1" y="5255402"/>
            <a:ext cx="4199130" cy="394067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3EEA7F-D145-C4E3-D888-4AAD0B2D42A3}"/>
              </a:ext>
            </a:extLst>
          </p:cNvPr>
          <p:cNvSpPr txBox="1"/>
          <p:nvPr/>
        </p:nvSpPr>
        <p:spPr bwMode="gray">
          <a:xfrm>
            <a:off x="185192" y="5255153"/>
            <a:ext cx="378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他の方法で確認したいときは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E12EAAF9-9EEB-1223-4036-0153CCB8216C}"/>
              </a:ext>
            </a:extLst>
          </p:cNvPr>
          <p:cNvSpPr/>
          <p:nvPr/>
        </p:nvSpPr>
        <p:spPr>
          <a:xfrm>
            <a:off x="0" y="1290815"/>
            <a:ext cx="6284890" cy="859231"/>
          </a:xfrm>
          <a:prstGeom prst="homePlate">
            <a:avLst/>
          </a:prstGeom>
          <a:solidFill>
            <a:srgbClr val="CFE8F5"/>
          </a:solidFill>
          <a:ln>
            <a:solidFill>
              <a:srgbClr val="CFE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C18CCE9-FE59-F36F-CB90-606D8CC41DAC}"/>
              </a:ext>
            </a:extLst>
          </p:cNvPr>
          <p:cNvSpPr txBox="1"/>
          <p:nvPr/>
        </p:nvSpPr>
        <p:spPr bwMode="gray">
          <a:xfrm>
            <a:off x="74830" y="1492888"/>
            <a:ext cx="58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ご自身の登録状況がわからないときは</a:t>
            </a:r>
            <a:endParaRPr kumimoji="1" lang="en-US" altLang="ja-JP" sz="2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6" name="グラフィックス 45" descr="疑問符 単色塗りつぶし">
            <a:extLst>
              <a:ext uri="{FF2B5EF4-FFF2-40B4-BE49-F238E27FC236}">
                <a16:creationId xmlns:a16="http://schemas.microsoft.com/office/drawing/2014/main" id="{8745569D-BF0F-1625-4007-F969AAC83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53341">
            <a:off x="5508980" y="1046564"/>
            <a:ext cx="837830" cy="837830"/>
          </a:xfrm>
          <a:prstGeom prst="rect">
            <a:avLst/>
          </a:prstGeom>
        </p:spPr>
      </p:pic>
      <p:pic>
        <p:nvPicPr>
          <p:cNvPr id="5" name="グラフィックス 4" descr="疑問符 単色塗りつぶし">
            <a:extLst>
              <a:ext uri="{FF2B5EF4-FFF2-40B4-BE49-F238E27FC236}">
                <a16:creationId xmlns:a16="http://schemas.microsoft.com/office/drawing/2014/main" id="{B8B4176C-64F1-30A5-2EEE-7B6097152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253341">
            <a:off x="3531025" y="5076499"/>
            <a:ext cx="509901" cy="509901"/>
          </a:xfrm>
          <a:prstGeom prst="rect">
            <a:avLst/>
          </a:prstGeom>
        </p:spPr>
      </p:pic>
      <p:pic>
        <p:nvPicPr>
          <p:cNvPr id="6" name="Picture 3" descr="Screens screenshot of a phone&#10;&#10;Description automatically generated">
            <a:extLst>
              <a:ext uri="{FF2B5EF4-FFF2-40B4-BE49-F238E27FC236}">
                <a16:creationId xmlns:a16="http://schemas.microsoft.com/office/drawing/2014/main" id="{567C7F87-AB86-550F-3671-BB10B62A9D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5" y="5824925"/>
            <a:ext cx="1363422" cy="294433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963F75-7B79-4572-DE2E-DBB05EFB24C1}"/>
              </a:ext>
            </a:extLst>
          </p:cNvPr>
          <p:cNvSpPr txBox="1"/>
          <p:nvPr/>
        </p:nvSpPr>
        <p:spPr>
          <a:xfrm>
            <a:off x="2315313" y="6858287"/>
            <a:ext cx="43877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「マイナポータル（モバイルアプリ）」にログインします。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069E8A4-2B82-DEC8-7FB9-1ACCE18DE254}"/>
              </a:ext>
            </a:extLst>
          </p:cNvPr>
          <p:cNvSpPr/>
          <p:nvPr/>
        </p:nvSpPr>
        <p:spPr>
          <a:xfrm>
            <a:off x="1940912" y="6816031"/>
            <a:ext cx="364815" cy="6167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Segoe UI Black" panose="020B0A02040204020203" pitchFamily="34" charset="0"/>
              </a:rPr>
              <a:t>２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D97BA9-104B-3352-90C1-329C2038338D}"/>
              </a:ext>
            </a:extLst>
          </p:cNvPr>
          <p:cNvSpPr/>
          <p:nvPr/>
        </p:nvSpPr>
        <p:spPr>
          <a:xfrm>
            <a:off x="2294548" y="6816031"/>
            <a:ext cx="4387727" cy="616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Segoe UI Black" panose="020B0A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E7E8B7-DED9-FF29-1340-6A140E333CAD}"/>
              </a:ext>
            </a:extLst>
          </p:cNvPr>
          <p:cNvSpPr txBox="1"/>
          <p:nvPr/>
        </p:nvSpPr>
        <p:spPr>
          <a:xfrm>
            <a:off x="2320423" y="7579199"/>
            <a:ext cx="43877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「健康保険証」を押します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00020DF-738C-74AA-87F5-18D5AC4B127D}"/>
              </a:ext>
            </a:extLst>
          </p:cNvPr>
          <p:cNvSpPr/>
          <p:nvPr/>
        </p:nvSpPr>
        <p:spPr>
          <a:xfrm>
            <a:off x="1940912" y="7543651"/>
            <a:ext cx="364815" cy="4096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Segoe UI Black" panose="020B0A02040204020203" pitchFamily="34" charset="0"/>
              </a:rPr>
              <a:t>３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09CA62-450A-5351-3330-BE19B5411D82}"/>
              </a:ext>
            </a:extLst>
          </p:cNvPr>
          <p:cNvSpPr/>
          <p:nvPr/>
        </p:nvSpPr>
        <p:spPr>
          <a:xfrm>
            <a:off x="2294548" y="7543651"/>
            <a:ext cx="4387727" cy="40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Segoe UI Black" panose="020B0A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254D27-CC43-7887-7E8C-71CBB2D0EDF9}"/>
              </a:ext>
            </a:extLst>
          </p:cNvPr>
          <p:cNvSpPr txBox="1"/>
          <p:nvPr/>
        </p:nvSpPr>
        <p:spPr>
          <a:xfrm>
            <a:off x="2320423" y="8104448"/>
            <a:ext cx="43877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「未登録」もしくは「登録済み」と表示されるのでご自身の登録状況をご確認ください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42FFE9F-2E1A-0373-6EA0-9644FD0D7BBF}"/>
              </a:ext>
            </a:extLst>
          </p:cNvPr>
          <p:cNvSpPr/>
          <p:nvPr/>
        </p:nvSpPr>
        <p:spPr>
          <a:xfrm>
            <a:off x="1940912" y="8043047"/>
            <a:ext cx="364815" cy="7075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Segoe UI Black" panose="020B0A02040204020203" pitchFamily="34" charset="0"/>
              </a:rPr>
              <a:t>４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9F5E7D-B6B1-A866-7230-6CAC4D479A49}"/>
              </a:ext>
            </a:extLst>
          </p:cNvPr>
          <p:cNvSpPr/>
          <p:nvPr/>
        </p:nvSpPr>
        <p:spPr>
          <a:xfrm>
            <a:off x="2294548" y="8043388"/>
            <a:ext cx="4387727" cy="706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Segoe UI Black" panose="020B0A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BC97D3-F2CC-4B90-5ED1-C2514AFC6F6A}"/>
              </a:ext>
            </a:extLst>
          </p:cNvPr>
          <p:cNvSpPr txBox="1"/>
          <p:nvPr/>
        </p:nvSpPr>
        <p:spPr>
          <a:xfrm>
            <a:off x="2320423" y="5836863"/>
            <a:ext cx="43877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スマートフォン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マイナンバーカード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を用意します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983649-CD97-6513-297B-573ACDFBCC29}"/>
              </a:ext>
            </a:extLst>
          </p:cNvPr>
          <p:cNvSpPr/>
          <p:nvPr/>
        </p:nvSpPr>
        <p:spPr>
          <a:xfrm>
            <a:off x="1940912" y="5801531"/>
            <a:ext cx="364815" cy="889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Segoe UI Black" panose="020B0A02040204020203" pitchFamily="34" charset="0"/>
              </a:rPr>
              <a:t>１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FCEF3DC-10B9-87CB-926E-E1342034AA57}"/>
              </a:ext>
            </a:extLst>
          </p:cNvPr>
          <p:cNvSpPr/>
          <p:nvPr/>
        </p:nvSpPr>
        <p:spPr>
          <a:xfrm>
            <a:off x="2294548" y="5801531"/>
            <a:ext cx="4387727" cy="889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Segoe UI Black" panose="020B0A02040204020203" pitchFamily="34" charset="0"/>
            </a:endParaRPr>
          </a:p>
        </p:txBody>
      </p:sp>
      <p:pic>
        <p:nvPicPr>
          <p:cNvPr id="23" name="図 22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18D4CA-2580-9A3A-93E1-269D79D134B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6" y="6051637"/>
            <a:ext cx="759358" cy="474956"/>
          </a:xfrm>
          <a:prstGeom prst="rect">
            <a:avLst/>
          </a:prstGeom>
        </p:spPr>
      </p:pic>
      <p:pic>
        <p:nvPicPr>
          <p:cNvPr id="24" name="図 2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06D6E3-49F1-E566-BD5C-B092D77E511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5" y="5844954"/>
            <a:ext cx="572454" cy="834794"/>
          </a:xfrm>
          <a:prstGeom prst="rect">
            <a:avLst/>
          </a:prstGeom>
        </p:spPr>
      </p:pic>
      <p:pic>
        <p:nvPicPr>
          <p:cNvPr id="25" name="図 2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1E46EB-38CA-5B38-1C6A-672D49FC40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6" t="15882" r="31039" b="15067"/>
          <a:stretch/>
        </p:blipFill>
        <p:spPr>
          <a:xfrm>
            <a:off x="5166564" y="5925379"/>
            <a:ext cx="251029" cy="243498"/>
          </a:xfrm>
          <a:prstGeom prst="roundRect">
            <a:avLst>
              <a:gd name="adj" fmla="val 26999"/>
            </a:avLst>
          </a:prstGeom>
        </p:spPr>
      </p:pic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815D193D-6D6B-5820-DC4E-1D6920350E49}"/>
              </a:ext>
            </a:extLst>
          </p:cNvPr>
          <p:cNvSpPr/>
          <p:nvPr/>
        </p:nvSpPr>
        <p:spPr>
          <a:xfrm rot="7370385">
            <a:off x="4936682" y="3053155"/>
            <a:ext cx="127763" cy="20476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ABB4B1D0-BCFC-F360-10C6-CC77EED35427}"/>
              </a:ext>
            </a:extLst>
          </p:cNvPr>
          <p:cNvSpPr/>
          <p:nvPr/>
        </p:nvSpPr>
        <p:spPr>
          <a:xfrm rot="11156031">
            <a:off x="5059292" y="2963825"/>
            <a:ext cx="127763" cy="20476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E2A93B-8FD6-CF7C-403A-F8333BE82B2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 b="34924"/>
          <a:stretch/>
        </p:blipFill>
        <p:spPr>
          <a:xfrm>
            <a:off x="266705" y="6715627"/>
            <a:ext cx="1325385" cy="1651522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FB4A14F-D57F-0097-557D-F73EBDEBF18B}"/>
              </a:ext>
            </a:extLst>
          </p:cNvPr>
          <p:cNvSpPr/>
          <p:nvPr/>
        </p:nvSpPr>
        <p:spPr>
          <a:xfrm>
            <a:off x="925063" y="6941980"/>
            <a:ext cx="564583" cy="4778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右向き指示マーク 単色塗りつぶし">
            <a:extLst>
              <a:ext uri="{FF2B5EF4-FFF2-40B4-BE49-F238E27FC236}">
                <a16:creationId xmlns:a16="http://schemas.microsoft.com/office/drawing/2014/main" id="{DE4DC1F2-6DB5-A72D-85AA-12C4A42B3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>
            <a:off x="1070259" y="7237308"/>
            <a:ext cx="778368" cy="7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88BD0CB246C45A85C58561DAE2E3B" ma:contentTypeVersion="15" ma:contentTypeDescription="Create a new document." ma:contentTypeScope="" ma:versionID="70a9bca8a17ac1515dbcae6acbdeffc7">
  <xsd:schema xmlns:xsd="http://www.w3.org/2001/XMLSchema" xmlns:xs="http://www.w3.org/2001/XMLSchema" xmlns:p="http://schemas.microsoft.com/office/2006/metadata/properties" xmlns:ns2="d5b8c9ff-c322-4cb3-897a-633a8421b986" xmlns:ns3="7f378564-5aaa-421d-8881-c65b058997b7" targetNamespace="http://schemas.microsoft.com/office/2006/metadata/properties" ma:root="true" ma:fieldsID="ec7c9e1f3b5ed90eaea2e042a1910ba4" ns2:_="" ns3:_="">
    <xsd:import namespace="d5b8c9ff-c322-4cb3-897a-633a8421b986"/>
    <xsd:import namespace="7f378564-5aaa-421d-8881-c65b05899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8c9ff-c322-4cb3-897a-633a8421b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78564-5aaa-421d-8881-c65b058997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466ed4-929a-45eb-88c3-3ba5c4c4da07}" ma:internalName="TaxCatchAll" ma:showField="CatchAllData" ma:web="7f378564-5aaa-421d-8881-c65b05899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b8c9ff-c322-4cb3-897a-633a8421b986">
      <Terms xmlns="http://schemas.microsoft.com/office/infopath/2007/PartnerControls"/>
    </lcf76f155ced4ddcb4097134ff3c332f>
    <TaxCatchAll xmlns="7f378564-5aaa-421d-8881-c65b058997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C4824E-D2D4-41DF-BD54-BE3F9722C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8c9ff-c322-4cb3-897a-633a8421b986"/>
    <ds:schemaRef ds:uri="7f378564-5aaa-421d-8881-c65b05899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883610-AA91-4912-B41B-C47C500E19CE}">
  <ds:schemaRefs>
    <ds:schemaRef ds:uri="d5b8c9ff-c322-4cb3-897a-633a8421b986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7f378564-5aaa-421d-8881-c65b058997b7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796FAF-97D2-4B1E-B9AC-69F46B3AA4A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1190</TotalTime>
  <Words>358</Words>
  <Application>Microsoft Office PowerPoint</Application>
  <PresentationFormat>A4 210 x 297 mm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BIZ UDゴシック</vt:lpstr>
      <vt:lpstr>Noto Sans CJK JP DemiLight</vt:lpstr>
      <vt:lpstr>Meiryo</vt:lpstr>
      <vt:lpstr>游ゴシック</vt:lpstr>
      <vt:lpstr>游ゴシック Light</vt:lpstr>
      <vt:lpstr>Arial</vt:lpstr>
      <vt:lpstr>Calibri</vt:lpstr>
      <vt:lpstr>Calibri Light</vt:lpstr>
      <vt:lpstr>Segoe UI Black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草野 慎悟(kusano-shingo.jy2)</dc:creator>
  <cp:lastModifiedBy>豊後真由</cp:lastModifiedBy>
  <cp:revision>22</cp:revision>
  <cp:lastPrinted>2025-03-03T10:27:49Z</cp:lastPrinted>
  <dcterms:created xsi:type="dcterms:W3CDTF">2024-04-02T10:03:03Z</dcterms:created>
  <dcterms:modified xsi:type="dcterms:W3CDTF">2025-09-24T08:21:34Z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0x01010047E88BD0CB246C45A85C58561DAE2E3B</vt:lpwstr>
  </property>
  <property fmtid="{D5CDD505-2E9C-101B-9397-08002B2CF9AE}" pid="3" name="MediaServiceImageTags">
    <vt:lpwstr/>
  </property>
</Properties>
</file>