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6" r:id="rId2"/>
    <p:sldId id="258" r:id="rId3"/>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C3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53" d="100"/>
          <a:sy n="53" d="100"/>
        </p:scale>
        <p:origin x="822" y="84"/>
      </p:cViewPr>
      <p:guideLst>
        <p:guide orient="horz" pos="3368"/>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9413" cy="495300"/>
          </a:xfrm>
          <a:prstGeom prst="rect">
            <a:avLst/>
          </a:prstGeom>
        </p:spPr>
        <p:txBody>
          <a:bodyPr vert="horz" lIns="91428" tIns="45714" rIns="91428"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1"/>
            <a:ext cx="2919412" cy="495300"/>
          </a:xfrm>
          <a:prstGeom prst="rect">
            <a:avLst/>
          </a:prstGeom>
        </p:spPr>
        <p:txBody>
          <a:bodyPr vert="horz" lIns="91428" tIns="45714" rIns="91428" bIns="45714" rtlCol="0"/>
          <a:lstStyle>
            <a:lvl1pPr algn="r">
              <a:defRPr sz="1200"/>
            </a:lvl1pPr>
          </a:lstStyle>
          <a:p>
            <a:fld id="{B1346732-F2B1-4E63-9A4A-AB1B02973D65}" type="datetimeFigureOut">
              <a:rPr kumimoji="1" lang="ja-JP" altLang="en-US" smtClean="0"/>
              <a:t>2026/4/30</a:t>
            </a:fld>
            <a:endParaRPr kumimoji="1" lang="ja-JP" altLang="en-US"/>
          </a:p>
        </p:txBody>
      </p:sp>
      <p:sp>
        <p:nvSpPr>
          <p:cNvPr id="4" name="スライド イメージ プレースホルダー 3"/>
          <p:cNvSpPr>
            <a:spLocks noGrp="1" noRot="1" noChangeAspect="1"/>
          </p:cNvSpPr>
          <p:nvPr>
            <p:ph type="sldImg" idx="2"/>
          </p:nvPr>
        </p:nvSpPr>
        <p:spPr>
          <a:xfrm>
            <a:off x="2192338" y="1233488"/>
            <a:ext cx="2351087" cy="3328987"/>
          </a:xfrm>
          <a:prstGeom prst="rect">
            <a:avLst/>
          </a:prstGeom>
          <a:noFill/>
          <a:ln w="12700">
            <a:solidFill>
              <a:prstClr val="black"/>
            </a:solidFill>
          </a:ln>
        </p:spPr>
        <p:txBody>
          <a:bodyPr vert="horz" lIns="91428" tIns="45714" rIns="91428" bIns="45714"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28" tIns="45714" rIns="91428"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3"/>
            <a:ext cx="2919413" cy="495300"/>
          </a:xfrm>
          <a:prstGeom prst="rect">
            <a:avLst/>
          </a:prstGeom>
        </p:spPr>
        <p:txBody>
          <a:bodyPr vert="horz" lIns="91428" tIns="45714" rIns="91428"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28" tIns="45714" rIns="91428" bIns="45714" rtlCol="0" anchor="b"/>
          <a:lstStyle>
            <a:lvl1pPr algn="r">
              <a:defRPr sz="1200"/>
            </a:lvl1pPr>
          </a:lstStyle>
          <a:p>
            <a:fld id="{9FED1397-A9C8-486A-ADFC-1404C46F7235}" type="slidenum">
              <a:rPr kumimoji="1" lang="ja-JP" altLang="en-US" smtClean="0"/>
              <a:t>‹#›</a:t>
            </a:fld>
            <a:endParaRPr kumimoji="1" lang="ja-JP" altLang="en-US"/>
          </a:p>
        </p:txBody>
      </p:sp>
    </p:spTree>
    <p:extLst>
      <p:ext uri="{BB962C8B-B14F-4D97-AF65-F5344CB8AC3E}">
        <p14:creationId xmlns:p14="http://schemas.microsoft.com/office/powerpoint/2010/main" val="13518024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3525405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3498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1074854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1491726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2234164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72925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238082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470190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1031943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186705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486A0BB-E8E9-4464-B3BB-A287E3B1658D}" type="datetimeFigureOut">
              <a:rPr kumimoji="1" lang="ja-JP" altLang="en-US" smtClean="0"/>
              <a:t>2026/4/30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648629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B486A0BB-E8E9-4464-B3BB-A287E3B1658D}" type="datetimeFigureOut">
              <a:rPr kumimoji="1" lang="ja-JP" altLang="en-US" smtClean="0"/>
              <a:t>2026/4/30</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6F4341A9-2976-45F0-9B39-68EFA651D448}" type="slidenum">
              <a:rPr kumimoji="1" lang="ja-JP" altLang="en-US" smtClean="0"/>
              <a:t>‹#›</a:t>
            </a:fld>
            <a:endParaRPr kumimoji="1" lang="ja-JP" altLang="en-US"/>
          </a:p>
        </p:txBody>
      </p:sp>
    </p:spTree>
    <p:extLst>
      <p:ext uri="{BB962C8B-B14F-4D97-AF65-F5344CB8AC3E}">
        <p14:creationId xmlns:p14="http://schemas.microsoft.com/office/powerpoint/2010/main" val="35916165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emf"/><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8BE8691C-FC72-33D2-4E4C-AC681C4803A3}"/>
              </a:ext>
            </a:extLst>
          </p:cNvPr>
          <p:cNvSpPr/>
          <p:nvPr/>
        </p:nvSpPr>
        <p:spPr>
          <a:xfrm>
            <a:off x="-1" y="10065295"/>
            <a:ext cx="7559676" cy="626518"/>
          </a:xfrm>
          <a:prstGeom prst="rect">
            <a:avLst/>
          </a:prstGeom>
          <a:solidFill>
            <a:srgbClr val="FF00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84"/>
          </a:p>
        </p:txBody>
      </p:sp>
      <p:sp>
        <p:nvSpPr>
          <p:cNvPr id="4" name="正方形/長方形 3">
            <a:extLst>
              <a:ext uri="{FF2B5EF4-FFF2-40B4-BE49-F238E27FC236}">
                <a16:creationId xmlns:a16="http://schemas.microsoft.com/office/drawing/2014/main" id="{0515093A-CC8F-4673-95F7-CF55F4DE92D6}"/>
              </a:ext>
            </a:extLst>
          </p:cNvPr>
          <p:cNvSpPr/>
          <p:nvPr/>
        </p:nvSpPr>
        <p:spPr>
          <a:xfrm>
            <a:off x="-1" y="-1"/>
            <a:ext cx="7559676" cy="3058878"/>
          </a:xfrm>
          <a:prstGeom prst="rect">
            <a:avLst/>
          </a:prstGeom>
          <a:solidFill>
            <a:srgbClr val="8FC3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84"/>
          </a:p>
        </p:txBody>
      </p:sp>
      <p:sp>
        <p:nvSpPr>
          <p:cNvPr id="3" name="字幕 2">
            <a:extLst>
              <a:ext uri="{FF2B5EF4-FFF2-40B4-BE49-F238E27FC236}">
                <a16:creationId xmlns:a16="http://schemas.microsoft.com/office/drawing/2014/main" id="{02120232-DAB9-4B1F-9A50-3724BB9237D5}"/>
              </a:ext>
            </a:extLst>
          </p:cNvPr>
          <p:cNvSpPr>
            <a:spLocks noGrp="1"/>
          </p:cNvSpPr>
          <p:nvPr>
            <p:ph type="subTitle" idx="1"/>
          </p:nvPr>
        </p:nvSpPr>
        <p:spPr>
          <a:xfrm>
            <a:off x="352291" y="3134994"/>
            <a:ext cx="7050971" cy="621510"/>
          </a:xfrm>
        </p:spPr>
        <p:txBody>
          <a:bodyPr>
            <a:noAutofit/>
          </a:bodyPr>
          <a:lstStyle/>
          <a:p>
            <a:pPr algn="l"/>
            <a:r>
              <a:rPr lang="ja-JP" altLang="en-US" sz="1600" dirty="0">
                <a:latin typeface="Meiryo UI" panose="020B0604030504040204" pitchFamily="50" charset="-128"/>
                <a:ea typeface="Meiryo UI" panose="020B0604030504040204" pitchFamily="50" charset="-128"/>
              </a:rPr>
              <a:t>家庭の経済的負担を軽減し、地球温暖化対策のために、エネルギー消費性能が高い家電製品（エアコン、冷蔵庫、</a:t>
            </a:r>
            <a:r>
              <a:rPr lang="en-US" altLang="ja-JP" sz="1600" dirty="0">
                <a:latin typeface="Meiryo UI" panose="020B0604030504040204" pitchFamily="50" charset="-128"/>
                <a:ea typeface="Meiryo UI" panose="020B0604030504040204" pitchFamily="50" charset="-128"/>
              </a:rPr>
              <a:t>LED</a:t>
            </a:r>
            <a:r>
              <a:rPr lang="ja-JP" altLang="en-US" sz="1600" dirty="0">
                <a:latin typeface="Meiryo UI" panose="020B0604030504040204" pitchFamily="50" charset="-128"/>
                <a:ea typeface="Meiryo UI" panose="020B0604030504040204" pitchFamily="50" charset="-128"/>
              </a:rPr>
              <a:t>照明器具）の購入費用を一部補助します。</a:t>
            </a:r>
          </a:p>
          <a:p>
            <a:endParaRPr kumimoji="1" lang="ja-JP" altLang="en-US" sz="1600" dirty="0"/>
          </a:p>
        </p:txBody>
      </p:sp>
      <p:sp>
        <p:nvSpPr>
          <p:cNvPr id="5" name="テキスト ボックス 4">
            <a:extLst>
              <a:ext uri="{FF2B5EF4-FFF2-40B4-BE49-F238E27FC236}">
                <a16:creationId xmlns:a16="http://schemas.microsoft.com/office/drawing/2014/main" id="{829C5400-F104-4DF6-88F4-91D34C2D0E2A}"/>
              </a:ext>
            </a:extLst>
          </p:cNvPr>
          <p:cNvSpPr txBox="1"/>
          <p:nvPr/>
        </p:nvSpPr>
        <p:spPr>
          <a:xfrm>
            <a:off x="463933" y="5205261"/>
            <a:ext cx="5669756" cy="397673"/>
          </a:xfrm>
          <a:prstGeom prst="rect">
            <a:avLst/>
          </a:prstGeom>
          <a:noFill/>
        </p:spPr>
        <p:txBody>
          <a:bodyPr wrap="square" rtlCol="0">
            <a:spAutoFit/>
          </a:bodyPr>
          <a:lstStyle/>
          <a:p>
            <a:endParaRPr kumimoji="1" lang="ja-JP" altLang="en-US" sz="1984" dirty="0"/>
          </a:p>
        </p:txBody>
      </p:sp>
      <p:sp>
        <p:nvSpPr>
          <p:cNvPr id="14" name="字幕 2">
            <a:extLst>
              <a:ext uri="{FF2B5EF4-FFF2-40B4-BE49-F238E27FC236}">
                <a16:creationId xmlns:a16="http://schemas.microsoft.com/office/drawing/2014/main" id="{C613D52C-9D33-4502-9BF6-6F83E3693D8E}"/>
              </a:ext>
            </a:extLst>
          </p:cNvPr>
          <p:cNvSpPr txBox="1">
            <a:spLocks/>
          </p:cNvSpPr>
          <p:nvPr/>
        </p:nvSpPr>
        <p:spPr>
          <a:xfrm>
            <a:off x="1937778" y="1138020"/>
            <a:ext cx="4977275" cy="632903"/>
          </a:xfrm>
          <a:prstGeom prst="rect">
            <a:avLst/>
          </a:prstGeom>
        </p:spPr>
        <p:txBody>
          <a:bodyPr vert="horz" lIns="100796" tIns="50398" rIns="100796" bIns="50398"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endParaRPr lang="ja-JP" altLang="en-US" sz="1984" dirty="0"/>
          </a:p>
        </p:txBody>
      </p:sp>
      <p:sp>
        <p:nvSpPr>
          <p:cNvPr id="15" name="正方形/長方形 14">
            <a:extLst>
              <a:ext uri="{FF2B5EF4-FFF2-40B4-BE49-F238E27FC236}">
                <a16:creationId xmlns:a16="http://schemas.microsoft.com/office/drawing/2014/main" id="{FCB838F9-DFB4-4D38-83BD-17662C4858F5}"/>
              </a:ext>
            </a:extLst>
          </p:cNvPr>
          <p:cNvSpPr/>
          <p:nvPr/>
        </p:nvSpPr>
        <p:spPr>
          <a:xfrm>
            <a:off x="194009" y="7076166"/>
            <a:ext cx="7135373" cy="2886808"/>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984"/>
          </a:p>
        </p:txBody>
      </p:sp>
      <p:sp>
        <p:nvSpPr>
          <p:cNvPr id="6" name="正方形/長方形 5">
            <a:extLst>
              <a:ext uri="{FF2B5EF4-FFF2-40B4-BE49-F238E27FC236}">
                <a16:creationId xmlns:a16="http://schemas.microsoft.com/office/drawing/2014/main" id="{7E4B83D9-1A25-4E87-A9EC-519F41A5B4B1}"/>
              </a:ext>
            </a:extLst>
          </p:cNvPr>
          <p:cNvSpPr/>
          <p:nvPr/>
        </p:nvSpPr>
        <p:spPr>
          <a:xfrm>
            <a:off x="268914" y="7222397"/>
            <a:ext cx="3321607" cy="1742881"/>
          </a:xfrm>
          <a:prstGeom prst="rect">
            <a:avLst/>
          </a:prstGeom>
          <a:ln w="28575"/>
        </p:spPr>
        <p:style>
          <a:lnRef idx="2">
            <a:schemeClr val="accent6"/>
          </a:lnRef>
          <a:fillRef idx="1">
            <a:schemeClr val="lt1"/>
          </a:fillRef>
          <a:effectRef idx="0">
            <a:schemeClr val="accent6"/>
          </a:effectRef>
          <a:fontRef idx="minor">
            <a:schemeClr val="dk1"/>
          </a:fontRef>
        </p:style>
        <p:txBody>
          <a:bodyPr rtlCol="0" anchor="t"/>
          <a:lstStyle/>
          <a:p>
            <a:r>
              <a:rPr kumimoji="1" lang="ja-JP" altLang="en-US" sz="1323" b="1" dirty="0">
                <a:latin typeface="Meiryo UI" panose="020B0604030504040204" pitchFamily="50" charset="-128"/>
                <a:ea typeface="Meiryo UI" panose="020B0604030504040204" pitchFamily="50" charset="-128"/>
              </a:rPr>
              <a:t>対象家電</a:t>
            </a:r>
            <a:endParaRPr kumimoji="1" lang="en-US" altLang="ja-JP" sz="1323" b="1" dirty="0">
              <a:latin typeface="Meiryo UI" panose="020B0604030504040204" pitchFamily="50" charset="-128"/>
              <a:ea typeface="Meiryo UI" panose="020B0604030504040204" pitchFamily="50" charset="-128"/>
            </a:endParaRPr>
          </a:p>
          <a:p>
            <a:r>
              <a:rPr kumimoji="1" lang="ja-JP" altLang="en-US" sz="1323" dirty="0">
                <a:latin typeface="Meiryo UI" panose="020B0604030504040204" pitchFamily="50" charset="-128"/>
                <a:ea typeface="Meiryo UI" panose="020B0604030504040204" pitchFamily="50" charset="-128"/>
              </a:rPr>
              <a:t>・自ら居住する住宅（店舗等兼用住宅の場合、主に事業で使用する部分を除く）で現在使用しているエアコン、冷蔵庫、</a:t>
            </a:r>
            <a:r>
              <a:rPr kumimoji="1" lang="en-US" altLang="ja-JP" sz="1323" dirty="0">
                <a:latin typeface="Meiryo UI" panose="020B0604030504040204" pitchFamily="50" charset="-128"/>
                <a:ea typeface="Meiryo UI" panose="020B0604030504040204" pitchFamily="50" charset="-128"/>
              </a:rPr>
              <a:t>LED</a:t>
            </a:r>
            <a:r>
              <a:rPr kumimoji="1" lang="ja-JP" altLang="en-US" sz="1323" dirty="0">
                <a:latin typeface="Meiryo UI" panose="020B0604030504040204" pitchFamily="50" charset="-128"/>
                <a:ea typeface="Meiryo UI" panose="020B0604030504040204" pitchFamily="50" charset="-128"/>
              </a:rPr>
              <a:t>照明器具を新品のものに買い換えるもの。</a:t>
            </a:r>
          </a:p>
          <a:p>
            <a:r>
              <a:rPr kumimoji="1" lang="ja-JP" altLang="en-US" sz="1323" dirty="0">
                <a:latin typeface="Meiryo UI" panose="020B0604030504040204" pitchFamily="50" charset="-128"/>
                <a:ea typeface="Meiryo UI" panose="020B0604030504040204" pitchFamily="50" charset="-128"/>
              </a:rPr>
              <a:t>・人吉球磨地域の販売店または個人事業主から購入するもの。（インターネットや通販等で購入するものは対象外）</a:t>
            </a:r>
          </a:p>
          <a:p>
            <a:endParaRPr kumimoji="1" lang="en-US" altLang="ja-JP" sz="1323"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5B5F6606-E200-492F-8128-45FD497CAEA8}"/>
              </a:ext>
            </a:extLst>
          </p:cNvPr>
          <p:cNvSpPr/>
          <p:nvPr/>
        </p:nvSpPr>
        <p:spPr>
          <a:xfrm>
            <a:off x="284619" y="9041521"/>
            <a:ext cx="3321606" cy="757656"/>
          </a:xfrm>
          <a:prstGeom prst="rect">
            <a:avLst/>
          </a:prstGeom>
          <a:ln w="28575"/>
        </p:spPr>
        <p:style>
          <a:lnRef idx="2">
            <a:schemeClr val="accent6"/>
          </a:lnRef>
          <a:fillRef idx="1">
            <a:schemeClr val="lt1"/>
          </a:fillRef>
          <a:effectRef idx="0">
            <a:schemeClr val="accent6"/>
          </a:effectRef>
          <a:fontRef idx="minor">
            <a:schemeClr val="dk1"/>
          </a:fontRef>
        </p:style>
        <p:txBody>
          <a:bodyPr rtlCol="0" anchor="t"/>
          <a:lstStyle/>
          <a:p>
            <a:r>
              <a:rPr kumimoji="1" lang="ja-JP" altLang="en-US" sz="1323" b="1" dirty="0">
                <a:latin typeface="Meiryo UI" panose="020B0604030504040204" pitchFamily="50" charset="-128"/>
                <a:ea typeface="Meiryo UI" panose="020B0604030504040204" pitchFamily="50" charset="-128"/>
              </a:rPr>
              <a:t>対象となる世帯</a:t>
            </a:r>
          </a:p>
          <a:p>
            <a:r>
              <a:rPr kumimoji="1" lang="ja-JP" altLang="en-US" sz="1323" dirty="0">
                <a:latin typeface="Meiryo UI" panose="020B0604030504040204" pitchFamily="50" charset="-128"/>
                <a:ea typeface="Meiryo UI" panose="020B0604030504040204" pitchFamily="50" charset="-128"/>
              </a:rPr>
              <a:t>・湯前町民であること。</a:t>
            </a:r>
          </a:p>
          <a:p>
            <a:r>
              <a:rPr kumimoji="1" lang="ja-JP" altLang="en-US" sz="1323" dirty="0">
                <a:latin typeface="Meiryo UI" panose="020B0604030504040204" pitchFamily="50" charset="-128"/>
                <a:ea typeface="Meiryo UI" panose="020B0604030504040204" pitchFamily="50" charset="-128"/>
              </a:rPr>
              <a:t>・世帯全員町税等を滞納していないこと。</a:t>
            </a:r>
          </a:p>
        </p:txBody>
      </p:sp>
      <p:sp>
        <p:nvSpPr>
          <p:cNvPr id="7" name="正方形/長方形 6">
            <a:extLst>
              <a:ext uri="{FF2B5EF4-FFF2-40B4-BE49-F238E27FC236}">
                <a16:creationId xmlns:a16="http://schemas.microsoft.com/office/drawing/2014/main" id="{3721BAF4-1214-4BB2-BECD-1075270DBF78}"/>
              </a:ext>
            </a:extLst>
          </p:cNvPr>
          <p:cNvSpPr/>
          <p:nvPr/>
        </p:nvSpPr>
        <p:spPr>
          <a:xfrm>
            <a:off x="225262" y="3836029"/>
            <a:ext cx="7109148" cy="3133599"/>
          </a:xfrm>
          <a:prstGeom prst="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sz="1984"/>
          </a:p>
        </p:txBody>
      </p:sp>
      <p:sp>
        <p:nvSpPr>
          <p:cNvPr id="11" name="四角形: 角を丸くする 10">
            <a:extLst>
              <a:ext uri="{FF2B5EF4-FFF2-40B4-BE49-F238E27FC236}">
                <a16:creationId xmlns:a16="http://schemas.microsoft.com/office/drawing/2014/main" id="{DA969CB0-4902-4DD7-B747-869C6D34EDB8}"/>
              </a:ext>
            </a:extLst>
          </p:cNvPr>
          <p:cNvSpPr/>
          <p:nvPr/>
        </p:nvSpPr>
        <p:spPr>
          <a:xfrm>
            <a:off x="3337974" y="3960825"/>
            <a:ext cx="3879766" cy="2418427"/>
          </a:xfrm>
          <a:prstGeom prst="roundRect">
            <a:avLst/>
          </a:prstGeom>
          <a:solidFill>
            <a:schemeClr val="accent4">
              <a:lumMod val="60000"/>
              <a:lumOff val="40000"/>
            </a:schemeClr>
          </a:solidFill>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205" b="1" dirty="0">
                <a:solidFill>
                  <a:schemeClr val="tx1"/>
                </a:solidFill>
                <a:latin typeface="Meiryo UI" panose="020B0604030504040204" pitchFamily="50" charset="-128"/>
                <a:ea typeface="Meiryo UI" panose="020B0604030504040204" pitchFamily="50" charset="-128"/>
              </a:rPr>
              <a:t>対象家電</a:t>
            </a:r>
            <a:br>
              <a:rPr kumimoji="1" lang="en-US" altLang="ja-JP" sz="3527" b="1" dirty="0">
                <a:solidFill>
                  <a:schemeClr val="tx1"/>
                </a:solidFill>
                <a:latin typeface="Meiryo UI" panose="020B0604030504040204" pitchFamily="50" charset="-128"/>
                <a:ea typeface="Meiryo UI" panose="020B0604030504040204" pitchFamily="50" charset="-128"/>
              </a:rPr>
            </a:br>
            <a:r>
              <a:rPr kumimoji="1" lang="ja-JP" altLang="en-US" sz="2646" b="1" dirty="0">
                <a:solidFill>
                  <a:schemeClr val="tx1"/>
                </a:solidFill>
                <a:latin typeface="Meiryo UI" panose="020B0604030504040204" pitchFamily="50" charset="-128"/>
                <a:ea typeface="Meiryo UI" panose="020B0604030504040204" pitchFamily="50" charset="-128"/>
              </a:rPr>
              <a:t>多段階評価点</a:t>
            </a:r>
            <a:r>
              <a:rPr kumimoji="1" lang="en-US" altLang="ja-JP" sz="4800" b="1" dirty="0">
                <a:solidFill>
                  <a:schemeClr val="tx1"/>
                </a:solidFill>
                <a:latin typeface="Meiryo UI" panose="020B0604030504040204" pitchFamily="50" charset="-128"/>
                <a:ea typeface="Meiryo UI" panose="020B0604030504040204" pitchFamily="50" charset="-128"/>
              </a:rPr>
              <a:t>3</a:t>
            </a:r>
            <a:r>
              <a:rPr kumimoji="1" lang="ja-JP" altLang="en-US" sz="2646" b="1" dirty="0">
                <a:solidFill>
                  <a:schemeClr val="tx1"/>
                </a:solidFill>
                <a:latin typeface="Meiryo UI" panose="020B0604030504040204" pitchFamily="50" charset="-128"/>
                <a:ea typeface="Meiryo UI" panose="020B0604030504040204" pitchFamily="50" charset="-128"/>
              </a:rPr>
              <a:t>以上の</a:t>
            </a:r>
            <a:br>
              <a:rPr kumimoji="1" lang="en-US" altLang="ja-JP" sz="2646" b="1" dirty="0">
                <a:solidFill>
                  <a:schemeClr val="tx1"/>
                </a:solidFill>
                <a:latin typeface="Meiryo UI" panose="020B0604030504040204" pitchFamily="50" charset="-128"/>
                <a:ea typeface="Meiryo UI" panose="020B0604030504040204" pitchFamily="50" charset="-128"/>
              </a:rPr>
            </a:br>
            <a:r>
              <a:rPr kumimoji="1" lang="ja-JP" altLang="en-US" sz="2646" b="1" dirty="0">
                <a:solidFill>
                  <a:schemeClr val="tx1"/>
                </a:solidFill>
                <a:latin typeface="Meiryo UI" panose="020B0604030504040204" pitchFamily="50" charset="-128"/>
                <a:ea typeface="Meiryo UI" panose="020B0604030504040204" pitchFamily="50" charset="-128"/>
              </a:rPr>
              <a:t>・エアコン</a:t>
            </a:r>
            <a:br>
              <a:rPr kumimoji="1" lang="en-US" altLang="ja-JP" sz="2646" b="1" dirty="0">
                <a:solidFill>
                  <a:schemeClr val="tx1"/>
                </a:solidFill>
                <a:latin typeface="Meiryo UI" panose="020B0604030504040204" pitchFamily="50" charset="-128"/>
                <a:ea typeface="Meiryo UI" panose="020B0604030504040204" pitchFamily="50" charset="-128"/>
              </a:rPr>
            </a:br>
            <a:r>
              <a:rPr kumimoji="1" lang="ja-JP" altLang="en-US" sz="2646" b="1" dirty="0">
                <a:solidFill>
                  <a:schemeClr val="tx1"/>
                </a:solidFill>
                <a:latin typeface="Meiryo UI" panose="020B0604030504040204" pitchFamily="50" charset="-128"/>
                <a:ea typeface="Meiryo UI" panose="020B0604030504040204" pitchFamily="50" charset="-128"/>
              </a:rPr>
              <a:t>・冷蔵庫</a:t>
            </a:r>
            <a:br>
              <a:rPr kumimoji="1" lang="en-US" altLang="ja-JP" sz="2646" b="1" dirty="0">
                <a:solidFill>
                  <a:schemeClr val="tx1"/>
                </a:solidFill>
                <a:latin typeface="Meiryo UI" panose="020B0604030504040204" pitchFamily="50" charset="-128"/>
                <a:ea typeface="Meiryo UI" panose="020B0604030504040204" pitchFamily="50" charset="-128"/>
              </a:rPr>
            </a:br>
            <a:r>
              <a:rPr kumimoji="1" lang="ja-JP" altLang="en-US" sz="2646" b="1" dirty="0">
                <a:solidFill>
                  <a:schemeClr val="tx1"/>
                </a:solidFill>
                <a:latin typeface="Meiryo UI" panose="020B0604030504040204" pitchFamily="50" charset="-128"/>
                <a:ea typeface="Meiryo UI" panose="020B0604030504040204" pitchFamily="50" charset="-128"/>
              </a:rPr>
              <a:t>・</a:t>
            </a:r>
            <a:r>
              <a:rPr kumimoji="1" lang="en-US" altLang="ja-JP" sz="2646" b="1" dirty="0">
                <a:solidFill>
                  <a:schemeClr val="tx1"/>
                </a:solidFill>
                <a:latin typeface="Meiryo UI" panose="020B0604030504040204" pitchFamily="50" charset="-128"/>
                <a:ea typeface="Meiryo UI" panose="020B0604030504040204" pitchFamily="50" charset="-128"/>
              </a:rPr>
              <a:t>LED</a:t>
            </a:r>
            <a:r>
              <a:rPr kumimoji="1" lang="ja-JP" altLang="en-US" sz="2646" b="1" dirty="0">
                <a:solidFill>
                  <a:schemeClr val="tx1"/>
                </a:solidFill>
                <a:latin typeface="Meiryo UI" panose="020B0604030504040204" pitchFamily="50" charset="-128"/>
                <a:ea typeface="Meiryo UI" panose="020B0604030504040204" pitchFamily="50" charset="-128"/>
              </a:rPr>
              <a:t>照明器具</a:t>
            </a:r>
          </a:p>
        </p:txBody>
      </p:sp>
      <p:sp>
        <p:nvSpPr>
          <p:cNvPr id="12" name="テキスト ボックス 11">
            <a:extLst>
              <a:ext uri="{FF2B5EF4-FFF2-40B4-BE49-F238E27FC236}">
                <a16:creationId xmlns:a16="http://schemas.microsoft.com/office/drawing/2014/main" id="{FB7DDBB7-C164-4B7C-802A-F223ADE9111C}"/>
              </a:ext>
            </a:extLst>
          </p:cNvPr>
          <p:cNvSpPr txBox="1"/>
          <p:nvPr/>
        </p:nvSpPr>
        <p:spPr>
          <a:xfrm>
            <a:off x="342272" y="6410636"/>
            <a:ext cx="6978536"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省エネ基準は、日本産業規格</a:t>
            </a:r>
            <a:r>
              <a:rPr kumimoji="1" lang="en-US" altLang="ja-JP" sz="1200" dirty="0">
                <a:latin typeface="Meiryo UI" panose="020B0604030504040204" pitchFamily="50" charset="-128"/>
                <a:ea typeface="Meiryo UI" panose="020B0604030504040204" pitchFamily="50" charset="-128"/>
              </a:rPr>
              <a:t>C9901</a:t>
            </a:r>
            <a:r>
              <a:rPr kumimoji="1" lang="ja-JP" altLang="en-US" sz="1200" dirty="0">
                <a:latin typeface="Meiryo UI" panose="020B0604030504040204" pitchFamily="50" charset="-128"/>
                <a:ea typeface="Meiryo UI" panose="020B0604030504040204" pitchFamily="50" charset="-128"/>
              </a:rPr>
              <a:t>に基づく省エネルギー性能評価の基準です。省エネ基準達成率は、製品のカタログや、「省エネ型製品情報サイト」などから確認できます</a:t>
            </a:r>
            <a:r>
              <a:rPr kumimoji="1" lang="ja-JP" altLang="en-US" sz="1102" dirty="0"/>
              <a:t>。</a:t>
            </a:r>
          </a:p>
        </p:txBody>
      </p:sp>
      <p:sp>
        <p:nvSpPr>
          <p:cNvPr id="13" name="矢印: 右 12">
            <a:extLst>
              <a:ext uri="{FF2B5EF4-FFF2-40B4-BE49-F238E27FC236}">
                <a16:creationId xmlns:a16="http://schemas.microsoft.com/office/drawing/2014/main" id="{532478F5-9C99-4494-B89B-9613A377F06C}"/>
              </a:ext>
            </a:extLst>
          </p:cNvPr>
          <p:cNvSpPr/>
          <p:nvPr/>
        </p:nvSpPr>
        <p:spPr>
          <a:xfrm rot="10800000">
            <a:off x="3052293" y="4115673"/>
            <a:ext cx="585415" cy="549943"/>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84"/>
          </a:p>
        </p:txBody>
      </p:sp>
      <p:sp>
        <p:nvSpPr>
          <p:cNvPr id="20" name="テキスト ボックス 19">
            <a:extLst>
              <a:ext uri="{FF2B5EF4-FFF2-40B4-BE49-F238E27FC236}">
                <a16:creationId xmlns:a16="http://schemas.microsoft.com/office/drawing/2014/main" id="{7D4EEF8C-F447-4DD5-BB95-3CEA7915C9D0}"/>
              </a:ext>
            </a:extLst>
          </p:cNvPr>
          <p:cNvSpPr txBox="1"/>
          <p:nvPr/>
        </p:nvSpPr>
        <p:spPr>
          <a:xfrm>
            <a:off x="3549589" y="7559738"/>
            <a:ext cx="3853673" cy="861774"/>
          </a:xfrm>
          <a:prstGeom prst="rect">
            <a:avLst/>
          </a:prstGeom>
          <a:noFill/>
        </p:spPr>
        <p:txBody>
          <a:bodyPr wrap="square" rtlCol="0">
            <a:spAutoFit/>
          </a:bodyPr>
          <a:lstStyle/>
          <a:p>
            <a:pPr algn="r"/>
            <a:r>
              <a:rPr lang="ja-JP" altLang="en-US" b="1" dirty="0">
                <a:effectLst>
                  <a:outerShdw blurRad="50800" dist="50800" dir="5400000" algn="ctr" rotWithShape="0">
                    <a:schemeClr val="bg1"/>
                  </a:outerShdw>
                </a:effectLst>
                <a:latin typeface="Meiryo UI" panose="020B0604030504040204" pitchFamily="50" charset="-128"/>
                <a:ea typeface="Meiryo UI" panose="020B0604030504040204" pitchFamily="50" charset="-128"/>
              </a:rPr>
              <a:t>令和</a:t>
            </a:r>
            <a:r>
              <a:rPr lang="en-US" altLang="ja-JP" sz="3200" b="1" dirty="0">
                <a:effectLst>
                  <a:outerShdw blurRad="50800" dist="50800" dir="5400000" algn="ctr" rotWithShape="0">
                    <a:schemeClr val="bg1"/>
                  </a:outerShdw>
                </a:effectLst>
                <a:latin typeface="Meiryo UI" panose="020B0604030504040204" pitchFamily="50" charset="-128"/>
                <a:ea typeface="Meiryo UI" panose="020B0604030504040204" pitchFamily="50" charset="-128"/>
              </a:rPr>
              <a:t>8</a:t>
            </a:r>
            <a:r>
              <a:rPr lang="ja-JP" altLang="en-US" b="1" dirty="0">
                <a:effectLst>
                  <a:outerShdw blurRad="50800" dist="50800" dir="5400000" algn="ctr" rotWithShape="0">
                    <a:schemeClr val="bg1"/>
                  </a:outerShdw>
                </a:effectLst>
                <a:latin typeface="Meiryo UI" panose="020B0604030504040204" pitchFamily="50" charset="-128"/>
                <a:ea typeface="Meiryo UI" panose="020B0604030504040204" pitchFamily="50" charset="-128"/>
              </a:rPr>
              <a:t>年</a:t>
            </a:r>
            <a:r>
              <a:rPr lang="en-US" altLang="ja-JP" sz="3200" b="1" dirty="0">
                <a:effectLst>
                  <a:outerShdw blurRad="50800" dist="50800" dir="5400000" algn="ctr" rotWithShape="0">
                    <a:schemeClr val="bg1"/>
                  </a:outerShdw>
                </a:effectLst>
                <a:latin typeface="Meiryo UI" panose="020B0604030504040204" pitchFamily="50" charset="-128"/>
                <a:ea typeface="Meiryo UI" panose="020B0604030504040204" pitchFamily="50" charset="-128"/>
              </a:rPr>
              <a:t>10</a:t>
            </a:r>
            <a:r>
              <a:rPr lang="ja-JP" altLang="en-US" b="1" dirty="0">
                <a:effectLst>
                  <a:outerShdw blurRad="50800" dist="50800" dir="5400000" algn="ctr" rotWithShape="0">
                    <a:schemeClr val="bg1"/>
                  </a:outerShdw>
                </a:effectLst>
                <a:latin typeface="Meiryo UI" panose="020B0604030504040204" pitchFamily="50" charset="-128"/>
                <a:ea typeface="Meiryo UI" panose="020B0604030504040204" pitchFamily="50" charset="-128"/>
              </a:rPr>
              <a:t>月 </a:t>
            </a:r>
            <a:r>
              <a:rPr lang="en-US" altLang="ja-JP" sz="3200" b="1" dirty="0">
                <a:effectLst>
                  <a:outerShdw blurRad="50800" dist="50800" dir="5400000" algn="ctr" rotWithShape="0">
                    <a:schemeClr val="bg1"/>
                  </a:outerShdw>
                </a:effectLst>
                <a:latin typeface="Meiryo UI" panose="020B0604030504040204" pitchFamily="50" charset="-128"/>
                <a:ea typeface="Meiryo UI" panose="020B0604030504040204" pitchFamily="50" charset="-128"/>
              </a:rPr>
              <a:t>30</a:t>
            </a:r>
            <a:r>
              <a:rPr lang="ja-JP" altLang="en-US" b="1" dirty="0">
                <a:effectLst>
                  <a:outerShdw blurRad="50800" dist="50800" dir="5400000" algn="ctr" rotWithShape="0">
                    <a:schemeClr val="bg1"/>
                  </a:outerShdw>
                </a:effectLst>
                <a:latin typeface="Meiryo UI" panose="020B0604030504040204" pitchFamily="50" charset="-128"/>
                <a:ea typeface="Meiryo UI" panose="020B0604030504040204" pitchFamily="50" charset="-128"/>
              </a:rPr>
              <a:t>日（金）まで</a:t>
            </a:r>
            <a:br>
              <a:rPr lang="en-US" altLang="ja-JP" b="1" dirty="0">
                <a:effectLst>
                  <a:outerShdw blurRad="50800" dist="50800" dir="5400000" algn="ctr" rotWithShape="0">
                    <a:schemeClr val="bg1"/>
                  </a:outerShdw>
                </a:effectLst>
                <a:latin typeface="Meiryo UI" panose="020B0604030504040204" pitchFamily="50" charset="-128"/>
                <a:ea typeface="Meiryo UI" panose="020B0604030504040204" pitchFamily="50" charset="-128"/>
              </a:rPr>
            </a:br>
            <a:r>
              <a:rPr lang="ja-JP" altLang="en-US" b="1" dirty="0">
                <a:effectLst>
                  <a:outerShdw blurRad="50800" dist="50800" dir="5400000" algn="ctr" rotWithShape="0">
                    <a:schemeClr val="bg1"/>
                  </a:outerShdw>
                </a:effectLst>
                <a:latin typeface="Meiryo UI" panose="020B0604030504040204" pitchFamily="50" charset="-128"/>
                <a:ea typeface="Meiryo UI" panose="020B0604030504040204" pitchFamily="50" charset="-128"/>
              </a:rPr>
              <a:t>（ただし、予算がなくなり次第終了）</a:t>
            </a:r>
          </a:p>
        </p:txBody>
      </p:sp>
      <p:sp>
        <p:nvSpPr>
          <p:cNvPr id="9" name="テキスト ボックス 8">
            <a:extLst>
              <a:ext uri="{FF2B5EF4-FFF2-40B4-BE49-F238E27FC236}">
                <a16:creationId xmlns:a16="http://schemas.microsoft.com/office/drawing/2014/main" id="{5AE6365A-DD07-CDC1-6332-1177CB2D9151}"/>
              </a:ext>
            </a:extLst>
          </p:cNvPr>
          <p:cNvSpPr txBox="1"/>
          <p:nvPr/>
        </p:nvSpPr>
        <p:spPr>
          <a:xfrm>
            <a:off x="492805" y="10047049"/>
            <a:ext cx="6665201" cy="523220"/>
          </a:xfrm>
          <a:prstGeom prst="rect">
            <a:avLst/>
          </a:prstGeom>
          <a:noFill/>
        </p:spPr>
        <p:txBody>
          <a:bodyPr wrap="square">
            <a:spAutoFit/>
          </a:bodyPr>
          <a:lstStyle/>
          <a:p>
            <a:r>
              <a:rPr lang="ja-JP" altLang="en-US" sz="2800" b="1" dirty="0">
                <a:solidFill>
                  <a:srgbClr val="FFFF00"/>
                </a:solidFill>
                <a:latin typeface="Meiryo UI" panose="020B0604030504040204" pitchFamily="50" charset="-128"/>
                <a:ea typeface="Meiryo UI" panose="020B0604030504040204" pitchFamily="50" charset="-128"/>
              </a:rPr>
              <a:t>購入前</a:t>
            </a:r>
            <a:r>
              <a:rPr lang="ja-JP" altLang="en-US" sz="2000" b="1" dirty="0">
                <a:solidFill>
                  <a:srgbClr val="FFFF00"/>
                </a:solidFill>
                <a:latin typeface="Meiryo UI" panose="020B0604030504040204" pitchFamily="50" charset="-128"/>
                <a:ea typeface="Meiryo UI" panose="020B0604030504040204" pitchFamily="50" charset="-128"/>
              </a:rPr>
              <a:t>に</a:t>
            </a:r>
            <a:r>
              <a:rPr lang="ja-JP" altLang="en-US" sz="2800" b="1" dirty="0">
                <a:solidFill>
                  <a:srgbClr val="FFFF00"/>
                </a:solidFill>
                <a:latin typeface="Meiryo UI" panose="020B0604030504040204" pitchFamily="50" charset="-128"/>
                <a:ea typeface="Meiryo UI" panose="020B0604030504040204" pitchFamily="50" charset="-128"/>
              </a:rPr>
              <a:t>必ず申請</a:t>
            </a:r>
            <a:r>
              <a:rPr lang="ja-JP" altLang="en-US" sz="2000" b="1" dirty="0">
                <a:solidFill>
                  <a:srgbClr val="FFFF00"/>
                </a:solidFill>
                <a:latin typeface="Meiryo UI" panose="020B0604030504040204" pitchFamily="50" charset="-128"/>
                <a:ea typeface="Meiryo UI" panose="020B0604030504040204" pitchFamily="50" charset="-128"/>
              </a:rPr>
              <a:t>が</a:t>
            </a:r>
            <a:r>
              <a:rPr lang="ja-JP" altLang="en-US" sz="2800" b="1" dirty="0">
                <a:solidFill>
                  <a:srgbClr val="FFFF00"/>
                </a:solidFill>
                <a:latin typeface="Meiryo UI" panose="020B0604030504040204" pitchFamily="50" charset="-128"/>
                <a:ea typeface="Meiryo UI" panose="020B0604030504040204" pitchFamily="50" charset="-128"/>
              </a:rPr>
              <a:t>必要</a:t>
            </a:r>
            <a:r>
              <a:rPr lang="ja-JP" altLang="en-US" sz="2000" b="1" dirty="0">
                <a:solidFill>
                  <a:srgbClr val="FFFF00"/>
                </a:solidFill>
                <a:latin typeface="Meiryo UI" panose="020B0604030504040204" pitchFamily="50" charset="-128"/>
                <a:ea typeface="Meiryo UI" panose="020B0604030504040204" pitchFamily="50" charset="-128"/>
              </a:rPr>
              <a:t>です　　　詳しくは裏面へ➡</a:t>
            </a:r>
          </a:p>
        </p:txBody>
      </p:sp>
      <p:pic>
        <p:nvPicPr>
          <p:cNvPr id="22" name="図 21">
            <a:extLst>
              <a:ext uri="{FF2B5EF4-FFF2-40B4-BE49-F238E27FC236}">
                <a16:creationId xmlns:a16="http://schemas.microsoft.com/office/drawing/2014/main" id="{F75D8439-B6F9-486C-88B1-E397A7189153}"/>
              </a:ext>
            </a:extLst>
          </p:cNvPr>
          <p:cNvPicPr>
            <a:picLocks noChangeAspect="1"/>
          </p:cNvPicPr>
          <p:nvPr/>
        </p:nvPicPr>
        <p:blipFill>
          <a:blip r:embed="rId2"/>
          <a:stretch>
            <a:fillRect/>
          </a:stretch>
        </p:blipFill>
        <p:spPr>
          <a:xfrm>
            <a:off x="502860" y="3965257"/>
            <a:ext cx="2491097" cy="2377175"/>
          </a:xfrm>
          <a:prstGeom prst="rect">
            <a:avLst/>
          </a:prstGeom>
        </p:spPr>
      </p:pic>
      <p:sp>
        <p:nvSpPr>
          <p:cNvPr id="23" name="四角形: 角を丸くする 22">
            <a:extLst>
              <a:ext uri="{FF2B5EF4-FFF2-40B4-BE49-F238E27FC236}">
                <a16:creationId xmlns:a16="http://schemas.microsoft.com/office/drawing/2014/main" id="{BEDDE98F-AA32-47DF-856E-9BE6C6CEAE29}"/>
              </a:ext>
            </a:extLst>
          </p:cNvPr>
          <p:cNvSpPr/>
          <p:nvPr/>
        </p:nvSpPr>
        <p:spPr>
          <a:xfrm>
            <a:off x="588090" y="4002587"/>
            <a:ext cx="2347532" cy="978366"/>
          </a:xfrm>
          <a:prstGeom prst="roundRect">
            <a:avLst/>
          </a:prstGeom>
          <a:noFill/>
          <a:ln w="762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pic>
        <p:nvPicPr>
          <p:cNvPr id="26" name="図 25">
            <a:extLst>
              <a:ext uri="{FF2B5EF4-FFF2-40B4-BE49-F238E27FC236}">
                <a16:creationId xmlns:a16="http://schemas.microsoft.com/office/drawing/2014/main" id="{B3F75C81-9C23-44AA-9EE5-D52976BE39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933" y="-45439"/>
            <a:ext cx="6394450" cy="3148026"/>
          </a:xfrm>
          <a:prstGeom prst="rect">
            <a:avLst/>
          </a:prstGeom>
        </p:spPr>
      </p:pic>
      <p:sp>
        <p:nvSpPr>
          <p:cNvPr id="2" name="タイトル 1">
            <a:extLst>
              <a:ext uri="{FF2B5EF4-FFF2-40B4-BE49-F238E27FC236}">
                <a16:creationId xmlns:a16="http://schemas.microsoft.com/office/drawing/2014/main" id="{5AA2202B-0856-4FA0-B24D-6EC94360070C}"/>
              </a:ext>
            </a:extLst>
          </p:cNvPr>
          <p:cNvSpPr>
            <a:spLocks noGrp="1"/>
          </p:cNvSpPr>
          <p:nvPr>
            <p:ph type="ctrTitle"/>
          </p:nvPr>
        </p:nvSpPr>
        <p:spPr>
          <a:xfrm>
            <a:off x="1488616" y="1175396"/>
            <a:ext cx="4673581" cy="773380"/>
          </a:xfrm>
          <a:ln>
            <a:noFill/>
          </a:ln>
        </p:spPr>
        <p:txBody>
          <a:bodyPr>
            <a:noAutofit/>
          </a:bodyPr>
          <a:lstStyle/>
          <a:p>
            <a:r>
              <a:rPr lang="ja-JP" altLang="en-US" sz="4400" dirty="0">
                <a:ln w="3175">
                  <a:solidFill>
                    <a:schemeClr val="tx1"/>
                  </a:solidFill>
                </a:ln>
                <a:solidFill>
                  <a:srgbClr val="FFC000"/>
                </a:solidFill>
                <a:latin typeface="HGS創英角ﾎﾟｯﾌﾟ体" panose="040B0A00000000000000" pitchFamily="50" charset="-128"/>
                <a:ea typeface="HGS創英角ﾎﾟｯﾌﾟ体" panose="040B0A00000000000000" pitchFamily="50" charset="-128"/>
              </a:rPr>
              <a:t>省エネ家電買換</a:t>
            </a:r>
          </a:p>
        </p:txBody>
      </p:sp>
      <p:sp>
        <p:nvSpPr>
          <p:cNvPr id="27" name="タイトル 1">
            <a:extLst>
              <a:ext uri="{FF2B5EF4-FFF2-40B4-BE49-F238E27FC236}">
                <a16:creationId xmlns:a16="http://schemas.microsoft.com/office/drawing/2014/main" id="{E02F5175-0EE6-49D7-8BEC-A537D1EEAE0C}"/>
              </a:ext>
            </a:extLst>
          </p:cNvPr>
          <p:cNvSpPr txBox="1">
            <a:spLocks/>
          </p:cNvSpPr>
          <p:nvPr/>
        </p:nvSpPr>
        <p:spPr>
          <a:xfrm>
            <a:off x="2454236" y="806864"/>
            <a:ext cx="2614918" cy="431659"/>
          </a:xfrm>
          <a:prstGeom prst="rect">
            <a:avLst/>
          </a:prstGeom>
          <a:ln>
            <a:noFill/>
          </a:ln>
        </p:spPr>
        <p:txBody>
          <a:bodyPr vert="horz" lIns="91440" tIns="45720" rIns="91440" bIns="45720" rtlCol="0" anchor="b">
            <a:normAutofit/>
          </a:bodyPr>
          <a:lstStyle>
            <a:lvl1pPr algn="ctr" defTabSz="755934" rtl="0" eaLnBrk="1" latinLnBrk="0" hangingPunct="1">
              <a:lnSpc>
                <a:spcPct val="90000"/>
              </a:lnSpc>
              <a:spcBef>
                <a:spcPct val="0"/>
              </a:spcBef>
              <a:buNone/>
              <a:defRPr kumimoji="1" sz="4960" kern="1200">
                <a:solidFill>
                  <a:schemeClr val="tx1"/>
                </a:solidFill>
                <a:latin typeface="+mj-lt"/>
                <a:ea typeface="+mj-ea"/>
                <a:cs typeface="+mj-cs"/>
              </a:defRPr>
            </a:lvl1pPr>
          </a:lstStyle>
          <a:p>
            <a:r>
              <a:rPr lang="ja-JP" altLang="en-US" sz="2000" dirty="0">
                <a:ln w="3175">
                  <a:noFill/>
                </a:ln>
                <a:solidFill>
                  <a:srgbClr val="FF0000"/>
                </a:solidFill>
                <a:latin typeface="HGS創英角ﾎﾟｯﾌﾟ体" panose="040B0A00000000000000" pitchFamily="50" charset="-128"/>
                <a:ea typeface="HGS創英角ﾎﾟｯﾌﾟ体" panose="040B0A00000000000000" pitchFamily="50" charset="-128"/>
              </a:rPr>
              <a:t>湯前町民限定</a:t>
            </a:r>
          </a:p>
        </p:txBody>
      </p:sp>
      <p:sp>
        <p:nvSpPr>
          <p:cNvPr id="28" name="タイトル 1">
            <a:extLst>
              <a:ext uri="{FF2B5EF4-FFF2-40B4-BE49-F238E27FC236}">
                <a16:creationId xmlns:a16="http://schemas.microsoft.com/office/drawing/2014/main" id="{AC29E970-4B23-4090-9242-2350D51F62CF}"/>
              </a:ext>
            </a:extLst>
          </p:cNvPr>
          <p:cNvSpPr txBox="1">
            <a:spLocks/>
          </p:cNvSpPr>
          <p:nvPr/>
        </p:nvSpPr>
        <p:spPr>
          <a:xfrm>
            <a:off x="2065910" y="2016980"/>
            <a:ext cx="3427852" cy="443297"/>
          </a:xfrm>
          <a:prstGeom prst="rect">
            <a:avLst/>
          </a:prstGeom>
        </p:spPr>
        <p:txBody>
          <a:bodyPr vert="horz" lIns="91440" tIns="45720" rIns="91440" bIns="45720" rtlCol="0" anchor="b">
            <a:noAutofit/>
          </a:bodyPr>
          <a:lstStyle>
            <a:lvl1pPr algn="ctr" defTabSz="755934" rtl="0" eaLnBrk="1" latinLnBrk="0" hangingPunct="1">
              <a:lnSpc>
                <a:spcPct val="90000"/>
              </a:lnSpc>
              <a:spcBef>
                <a:spcPct val="0"/>
              </a:spcBef>
              <a:buNone/>
              <a:defRPr kumimoji="1" sz="4960" kern="1200">
                <a:solidFill>
                  <a:schemeClr val="tx1"/>
                </a:solidFill>
                <a:latin typeface="+mj-lt"/>
                <a:ea typeface="+mj-ea"/>
                <a:cs typeface="+mj-cs"/>
              </a:defRPr>
            </a:lvl1pPr>
          </a:lstStyle>
          <a:p>
            <a:r>
              <a:rPr lang="ja-JP" altLang="en-US" sz="3200" dirty="0">
                <a:ln w="3175">
                  <a:solidFill>
                    <a:schemeClr val="tx1"/>
                  </a:solidFill>
                </a:ln>
                <a:solidFill>
                  <a:srgbClr val="FFC000"/>
                </a:solidFill>
                <a:latin typeface="HG創英角ﾎﾟｯﾌﾟ体" panose="040B0A09000000000000" pitchFamily="49" charset="-128"/>
                <a:ea typeface="HG創英角ﾎﾟｯﾌﾟ体" panose="040B0A09000000000000" pitchFamily="49" charset="-128"/>
              </a:rPr>
              <a:t>キャンペーン</a:t>
            </a:r>
          </a:p>
        </p:txBody>
      </p:sp>
      <p:sp>
        <p:nvSpPr>
          <p:cNvPr id="8" name="テキスト ボックス 7">
            <a:extLst>
              <a:ext uri="{FF2B5EF4-FFF2-40B4-BE49-F238E27FC236}">
                <a16:creationId xmlns:a16="http://schemas.microsoft.com/office/drawing/2014/main" id="{70EE7F48-EC85-4171-810B-72B18BBA05AD}"/>
              </a:ext>
            </a:extLst>
          </p:cNvPr>
          <p:cNvSpPr txBox="1"/>
          <p:nvPr/>
        </p:nvSpPr>
        <p:spPr>
          <a:xfrm>
            <a:off x="120237" y="290820"/>
            <a:ext cx="3178574" cy="246221"/>
          </a:xfrm>
          <a:prstGeom prst="rect">
            <a:avLst/>
          </a:prstGeom>
          <a:solidFill>
            <a:schemeClr val="accent4">
              <a:lumMod val="60000"/>
              <a:lumOff val="40000"/>
            </a:schemeClr>
          </a:solidFill>
        </p:spPr>
        <p:txBody>
          <a:bodyPr wrap="square" rtlCol="0">
            <a:spAutoFit/>
          </a:bodyPr>
          <a:lstStyle/>
          <a:p>
            <a:r>
              <a:rPr kumimoji="1" lang="ja-JP" altLang="en-US" sz="1000" b="1" dirty="0">
                <a:latin typeface="Meiryo UI" panose="020B0604030504040204" pitchFamily="50" charset="-128"/>
                <a:ea typeface="Meiryo UI" panose="020B0604030504040204" pitchFamily="50" charset="-128"/>
              </a:rPr>
              <a:t>物価高騰対応重点支援地方創生臨時交付金活用事業</a:t>
            </a:r>
          </a:p>
        </p:txBody>
      </p:sp>
      <p:pic>
        <p:nvPicPr>
          <p:cNvPr id="32" name="図 31">
            <a:extLst>
              <a:ext uri="{FF2B5EF4-FFF2-40B4-BE49-F238E27FC236}">
                <a16:creationId xmlns:a16="http://schemas.microsoft.com/office/drawing/2014/main" id="{53AF7F30-6B87-46F6-A6E3-3F4D4246B2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55949" y="10112"/>
            <a:ext cx="1744830" cy="1744830"/>
          </a:xfrm>
          <a:prstGeom prst="rect">
            <a:avLst/>
          </a:prstGeom>
        </p:spPr>
      </p:pic>
      <p:sp>
        <p:nvSpPr>
          <p:cNvPr id="33" name="テキスト ボックス 32">
            <a:extLst>
              <a:ext uri="{FF2B5EF4-FFF2-40B4-BE49-F238E27FC236}">
                <a16:creationId xmlns:a16="http://schemas.microsoft.com/office/drawing/2014/main" id="{C7669241-A1DB-4D8A-8A5F-1FB45FFB2FC4}"/>
              </a:ext>
            </a:extLst>
          </p:cNvPr>
          <p:cNvSpPr txBox="1"/>
          <p:nvPr/>
        </p:nvSpPr>
        <p:spPr>
          <a:xfrm>
            <a:off x="6298792" y="310188"/>
            <a:ext cx="762200"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最大</a:t>
            </a:r>
          </a:p>
        </p:txBody>
      </p:sp>
      <p:sp>
        <p:nvSpPr>
          <p:cNvPr id="34" name="テキスト ボックス 33">
            <a:extLst>
              <a:ext uri="{FF2B5EF4-FFF2-40B4-BE49-F238E27FC236}">
                <a16:creationId xmlns:a16="http://schemas.microsoft.com/office/drawing/2014/main" id="{028DB618-1476-454E-AA61-3781184612E0}"/>
              </a:ext>
            </a:extLst>
          </p:cNvPr>
          <p:cNvSpPr txBox="1"/>
          <p:nvPr/>
        </p:nvSpPr>
        <p:spPr>
          <a:xfrm>
            <a:off x="5993705" y="534328"/>
            <a:ext cx="648726" cy="707886"/>
          </a:xfrm>
          <a:prstGeom prst="rect">
            <a:avLst/>
          </a:prstGeom>
          <a:noFill/>
        </p:spPr>
        <p:txBody>
          <a:bodyPr wrap="square" rtlCol="0">
            <a:spAutoFit/>
          </a:bodyPr>
          <a:lstStyle/>
          <a:p>
            <a:r>
              <a:rPr kumimoji="1" lang="ja-JP" altLang="en-US" sz="4000" dirty="0">
                <a:latin typeface="HGS創英角ﾎﾟｯﾌﾟ体" panose="040B0A00000000000000" pitchFamily="50" charset="-128"/>
                <a:ea typeface="HGS創英角ﾎﾟｯﾌﾟ体" panose="040B0A00000000000000" pitchFamily="50" charset="-128"/>
              </a:rPr>
              <a:t>５</a:t>
            </a:r>
          </a:p>
        </p:txBody>
      </p:sp>
      <p:sp>
        <p:nvSpPr>
          <p:cNvPr id="35" name="テキスト ボックス 34">
            <a:extLst>
              <a:ext uri="{FF2B5EF4-FFF2-40B4-BE49-F238E27FC236}">
                <a16:creationId xmlns:a16="http://schemas.microsoft.com/office/drawing/2014/main" id="{45BA685E-57D5-4502-8629-3F65CA25AE28}"/>
              </a:ext>
            </a:extLst>
          </p:cNvPr>
          <p:cNvSpPr txBox="1"/>
          <p:nvPr/>
        </p:nvSpPr>
        <p:spPr>
          <a:xfrm>
            <a:off x="6495498" y="594371"/>
            <a:ext cx="762200" cy="646331"/>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万円補助</a:t>
            </a:r>
          </a:p>
        </p:txBody>
      </p:sp>
      <p:pic>
        <p:nvPicPr>
          <p:cNvPr id="38" name="図 37">
            <a:extLst>
              <a:ext uri="{FF2B5EF4-FFF2-40B4-BE49-F238E27FC236}">
                <a16:creationId xmlns:a16="http://schemas.microsoft.com/office/drawing/2014/main" id="{CE93A375-C161-4442-9DDB-4A7407E94BAF}"/>
              </a:ext>
            </a:extLst>
          </p:cNvPr>
          <p:cNvPicPr>
            <a:picLocks noChangeAspect="1"/>
          </p:cNvPicPr>
          <p:nvPr/>
        </p:nvPicPr>
        <p:blipFill rotWithShape="1">
          <a:blip r:embed="rId5">
            <a:extLst>
              <a:ext uri="{BEBA8EAE-BF5A-486C-A8C5-ECC9F3942E4B}">
                <a14:imgProps xmlns:a14="http://schemas.microsoft.com/office/drawing/2010/main">
                  <a14:imgLayer r:embed="rId6">
                    <a14:imgEffect>
                      <a14:backgroundRemoval t="8264" b="89256" l="9821" r="89286">
                        <a14:foregroundMark x1="32143" y1="8264" x2="32143" y2="8264"/>
                        <a14:foregroundMark x1="21429" y1="37190" x2="21429" y2="37190"/>
                        <a14:backgroundMark x1="41071" y1="43802" x2="41071" y2="43802"/>
                        <a14:backgroundMark x1="32143" y1="39669" x2="54464" y2="43802"/>
                        <a14:backgroundMark x1="54464" y1="43802" x2="64286" y2="55372"/>
                        <a14:backgroundMark x1="64286" y1="55372" x2="52679" y2="71901"/>
                        <a14:backgroundMark x1="52679" y1="71901" x2="33036" y2="69421"/>
                        <a14:backgroundMark x1="33036" y1="69421" x2="30357" y2="66942"/>
                        <a14:backgroundMark x1="27679" y1="47107" x2="32143" y2="76033"/>
                        <a14:backgroundMark x1="32143" y1="76033" x2="54464" y2="80165"/>
                        <a14:backgroundMark x1="54464" y1="80165" x2="74107" y2="64463"/>
                        <a14:backgroundMark x1="74107" y1="64463" x2="79464" y2="37190"/>
                        <a14:backgroundMark x1="79464" y1="37190" x2="58929" y2="37190"/>
                        <a14:backgroundMark x1="58929" y1="37190" x2="34821" y2="49587"/>
                      </a14:backgroundRemoval>
                    </a14:imgEffect>
                    <a14:imgEffect>
                      <a14:colorTemperature colorTemp="8800"/>
                    </a14:imgEffect>
                  </a14:imgLayer>
                </a14:imgProps>
              </a:ext>
              <a:ext uri="{28A0092B-C50C-407E-A947-70E740481C1C}">
                <a14:useLocalDpi xmlns:a14="http://schemas.microsoft.com/office/drawing/2010/main" val="0"/>
              </a:ext>
            </a:extLst>
          </a:blip>
          <a:srcRect r="38494" b="58384"/>
          <a:stretch/>
        </p:blipFill>
        <p:spPr>
          <a:xfrm>
            <a:off x="703268" y="386855"/>
            <a:ext cx="1213505" cy="887059"/>
          </a:xfrm>
          <a:prstGeom prst="rect">
            <a:avLst/>
          </a:prstGeom>
        </p:spPr>
      </p:pic>
      <p:sp>
        <p:nvSpPr>
          <p:cNvPr id="36" name="テキスト ボックス 35">
            <a:extLst>
              <a:ext uri="{FF2B5EF4-FFF2-40B4-BE49-F238E27FC236}">
                <a16:creationId xmlns:a16="http://schemas.microsoft.com/office/drawing/2014/main" id="{1E26ACDE-E238-4F3C-8783-1C7CAF808767}"/>
              </a:ext>
            </a:extLst>
          </p:cNvPr>
          <p:cNvSpPr txBox="1"/>
          <p:nvPr/>
        </p:nvSpPr>
        <p:spPr>
          <a:xfrm>
            <a:off x="5993705" y="1197942"/>
            <a:ext cx="1252043"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世帯</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回限り</a:t>
            </a:r>
          </a:p>
        </p:txBody>
      </p:sp>
      <p:pic>
        <p:nvPicPr>
          <p:cNvPr id="40" name="図 39">
            <a:extLst>
              <a:ext uri="{FF2B5EF4-FFF2-40B4-BE49-F238E27FC236}">
                <a16:creationId xmlns:a16="http://schemas.microsoft.com/office/drawing/2014/main" id="{D04E40F0-729B-4DA1-B6C7-0FC1B511117D}"/>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3013" b="99125" l="7434" r="92920">
                        <a14:foregroundMark x1="52566" y1="7872" x2="52566" y2="7872"/>
                        <a14:foregroundMark x1="52566" y1="3013" x2="52566" y2="3013"/>
                        <a14:foregroundMark x1="7434" y1="57337" x2="7434" y2="57337"/>
                        <a14:foregroundMark x1="93805" y1="55005" x2="93805" y2="55005"/>
                        <a14:foregroundMark x1="40708" y1="21283" x2="40708" y2="21283"/>
                        <a14:foregroundMark x1="59292" y1="19534" x2="59292" y2="19534"/>
                        <a14:foregroundMark x1="48673" y1="29155" x2="48673" y2="29155"/>
                        <a14:foregroundMark x1="40000" y1="94752" x2="40000" y2="94752"/>
                        <a14:foregroundMark x1="58938" y1="95530" x2="58938" y2="95530"/>
                        <a14:foregroundMark x1="37168" y1="97570" x2="37168" y2="97570"/>
                        <a14:foregroundMark x1="64425" y1="98154" x2="64425" y2="98154"/>
                        <a14:foregroundMark x1="34690" y1="99125" x2="34690" y2="99125"/>
                        <a14:foregroundMark x1="66903" y1="26239" x2="66903" y2="26239"/>
                        <a14:foregroundMark x1="55398" y1="27017" x2="55398" y2="27017"/>
                        <a14:foregroundMark x1="48673" y1="23712" x2="48673" y2="23712"/>
                        <a14:foregroundMark x1="48319" y1="14772" x2="43186" y2="33139"/>
                        <a14:foregroundMark x1="43186" y1="33139" x2="61416" y2="30612"/>
                        <a14:foregroundMark x1="61416" y1="30612" x2="56991" y2="20408"/>
                        <a14:foregroundMark x1="56991" y1="20408" x2="48673" y2="17201"/>
                        <a14:foregroundMark x1="36814" y1="17979" x2="54336" y2="38095"/>
                        <a14:foregroundMark x1="54336" y1="38095" x2="71504" y2="32459"/>
                        <a14:foregroundMark x1="71504" y1="32459" x2="69735" y2="18465"/>
                        <a14:foregroundMark x1="69735" y1="18465" x2="47965" y2="13411"/>
                        <a14:foregroundMark x1="47965" y1="13411" x2="41416" y2="15355"/>
                        <a14:foregroundMark x1="37876" y1="14772" x2="33451" y2="21477"/>
                      </a14:backgroundRemoval>
                    </a14:imgEffect>
                  </a14:imgLayer>
                </a14:imgProps>
              </a:ext>
              <a:ext uri="{28A0092B-C50C-407E-A947-70E740481C1C}">
                <a14:useLocalDpi xmlns:a14="http://schemas.microsoft.com/office/drawing/2010/main" val="0"/>
              </a:ext>
            </a:extLst>
          </a:blip>
          <a:stretch>
            <a:fillRect/>
          </a:stretch>
        </p:blipFill>
        <p:spPr>
          <a:xfrm rot="502734">
            <a:off x="5320754" y="1691300"/>
            <a:ext cx="649387" cy="1182688"/>
          </a:xfrm>
          <a:prstGeom prst="rect">
            <a:avLst/>
          </a:prstGeom>
        </p:spPr>
      </p:pic>
      <p:sp>
        <p:nvSpPr>
          <p:cNvPr id="42" name="四角形: 角を丸くする 41">
            <a:extLst>
              <a:ext uri="{FF2B5EF4-FFF2-40B4-BE49-F238E27FC236}">
                <a16:creationId xmlns:a16="http://schemas.microsoft.com/office/drawing/2014/main" id="{B81F6A73-5679-42C0-8CC1-C06A177C0F72}"/>
              </a:ext>
            </a:extLst>
          </p:cNvPr>
          <p:cNvSpPr/>
          <p:nvPr/>
        </p:nvSpPr>
        <p:spPr>
          <a:xfrm>
            <a:off x="3681546" y="7182074"/>
            <a:ext cx="3564202" cy="437181"/>
          </a:xfrm>
          <a:prstGeom prst="roundRect">
            <a:avLst/>
          </a:prstGeom>
          <a:solidFill>
            <a:srgbClr val="FF0000">
              <a:alpha val="7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Meiryo UI" panose="020B0604030504040204" pitchFamily="50" charset="-128"/>
                <a:ea typeface="Meiryo UI" panose="020B0604030504040204" pitchFamily="50" charset="-128"/>
              </a:rPr>
              <a:t>申　請　期　限</a:t>
            </a:r>
          </a:p>
        </p:txBody>
      </p:sp>
      <p:sp>
        <p:nvSpPr>
          <p:cNvPr id="43" name="正方形/長方形 42">
            <a:extLst>
              <a:ext uri="{FF2B5EF4-FFF2-40B4-BE49-F238E27FC236}">
                <a16:creationId xmlns:a16="http://schemas.microsoft.com/office/drawing/2014/main" id="{4A99944E-5A96-4646-B41B-1D97F79C858E}"/>
              </a:ext>
            </a:extLst>
          </p:cNvPr>
          <p:cNvSpPr/>
          <p:nvPr/>
        </p:nvSpPr>
        <p:spPr>
          <a:xfrm>
            <a:off x="3674155" y="8474781"/>
            <a:ext cx="3520906" cy="1353417"/>
          </a:xfrm>
          <a:prstGeom prst="rect">
            <a:avLst/>
          </a:prstGeom>
          <a:ln w="28575"/>
        </p:spPr>
        <p:style>
          <a:lnRef idx="2">
            <a:schemeClr val="accent6"/>
          </a:lnRef>
          <a:fillRef idx="1">
            <a:schemeClr val="lt1"/>
          </a:fillRef>
          <a:effectRef idx="0">
            <a:schemeClr val="accent6"/>
          </a:effectRef>
          <a:fontRef idx="minor">
            <a:schemeClr val="dk1"/>
          </a:fontRef>
        </p:style>
        <p:txBody>
          <a:bodyPr rtlCol="0" anchor="t"/>
          <a:lstStyle/>
          <a:p>
            <a:r>
              <a:rPr kumimoji="1" lang="ja-JP" altLang="en-US" sz="1323" b="1" dirty="0">
                <a:latin typeface="Meiryo UI" panose="020B0604030504040204" pitchFamily="50" charset="-128"/>
                <a:ea typeface="Meiryo UI" panose="020B0604030504040204" pitchFamily="50" charset="-128"/>
              </a:rPr>
              <a:t>補助金交付額</a:t>
            </a:r>
            <a:endParaRPr kumimoji="1" lang="en-US" altLang="ja-JP" sz="1323" b="1" dirty="0">
              <a:latin typeface="Meiryo UI" panose="020B0604030504040204" pitchFamily="50" charset="-128"/>
              <a:ea typeface="Meiryo UI" panose="020B0604030504040204" pitchFamily="50" charset="-128"/>
            </a:endParaRPr>
          </a:p>
          <a:p>
            <a:r>
              <a:rPr kumimoji="1" lang="ja-JP" altLang="en-US" sz="1323" dirty="0">
                <a:latin typeface="Meiryo UI" panose="020B0604030504040204" pitchFamily="50" charset="-128"/>
                <a:ea typeface="Meiryo UI" panose="020B0604030504040204" pitchFamily="50" charset="-128"/>
              </a:rPr>
              <a:t>・買換え家電対象経費（購入費・設置工事費・消費税含む）のうち</a:t>
            </a:r>
            <a:r>
              <a:rPr kumimoji="1" lang="en-US" altLang="ja-JP" sz="1323" dirty="0">
                <a:latin typeface="Meiryo UI" panose="020B0604030504040204" pitchFamily="50" charset="-128"/>
                <a:ea typeface="Meiryo UI" panose="020B0604030504040204" pitchFamily="50" charset="-128"/>
              </a:rPr>
              <a:t>1/3</a:t>
            </a:r>
            <a:r>
              <a:rPr kumimoji="1" lang="ja-JP" altLang="en-US" sz="1323" dirty="0">
                <a:latin typeface="Meiryo UI" panose="020B0604030504040204" pitchFamily="50" charset="-128"/>
                <a:ea typeface="Meiryo UI" panose="020B0604030504040204" pitchFamily="50" charset="-128"/>
              </a:rPr>
              <a:t>　上限</a:t>
            </a:r>
            <a:r>
              <a:rPr kumimoji="1" lang="en-US" altLang="ja-JP" sz="1323" dirty="0">
                <a:latin typeface="Meiryo UI" panose="020B0604030504040204" pitchFamily="50" charset="-128"/>
                <a:ea typeface="Meiryo UI" panose="020B0604030504040204" pitchFamily="50" charset="-128"/>
              </a:rPr>
              <a:t>5</a:t>
            </a:r>
            <a:r>
              <a:rPr kumimoji="1" lang="ja-JP" altLang="en-US" sz="1323" dirty="0">
                <a:latin typeface="Meiryo UI" panose="020B0604030504040204" pitchFamily="50" charset="-128"/>
                <a:ea typeface="Meiryo UI" panose="020B0604030504040204" pitchFamily="50" charset="-128"/>
              </a:rPr>
              <a:t>万円</a:t>
            </a:r>
            <a:br>
              <a:rPr kumimoji="1" lang="en-US" altLang="ja-JP" sz="1323" dirty="0">
                <a:latin typeface="Meiryo UI" panose="020B0604030504040204" pitchFamily="50" charset="-128"/>
                <a:ea typeface="Meiryo UI" panose="020B0604030504040204" pitchFamily="50" charset="-128"/>
              </a:rPr>
            </a:b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運搬料、現在使用している家電製品の撤去やリサイクル処理に要する費用等は対象外です。</a:t>
            </a:r>
            <a:br>
              <a:rPr kumimoji="1" lang="en-US" altLang="ja-JP" sz="1050" dirty="0">
                <a:latin typeface="Meiryo UI" panose="020B0604030504040204" pitchFamily="50" charset="-128"/>
                <a:ea typeface="Meiryo UI" panose="020B0604030504040204" pitchFamily="50" charset="-128"/>
              </a:rPr>
            </a:b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購入の際に販売店のポイント等を使用した場合、対象となるのはポイント等による値引き後の金額です。</a:t>
            </a:r>
          </a:p>
          <a:p>
            <a:br>
              <a:rPr kumimoji="1" lang="en-US" altLang="ja-JP" sz="1323" dirty="0">
                <a:latin typeface="Meiryo UI" panose="020B0604030504040204" pitchFamily="50" charset="-128"/>
                <a:ea typeface="Meiryo UI" panose="020B0604030504040204" pitchFamily="50" charset="-128"/>
              </a:rPr>
            </a:br>
            <a:endParaRPr kumimoji="1" lang="ja-JP" altLang="en-US" sz="1323"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29744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C7FE180-32AF-4B66-A323-5ABBAB4C29C5}"/>
              </a:ext>
            </a:extLst>
          </p:cNvPr>
          <p:cNvSpPr/>
          <p:nvPr/>
        </p:nvSpPr>
        <p:spPr>
          <a:xfrm>
            <a:off x="107316" y="162038"/>
            <a:ext cx="7345043" cy="10367737"/>
          </a:xfrm>
          <a:prstGeom prst="rect">
            <a:avLst/>
          </a:prstGeom>
          <a:ln w="1206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984" dirty="0"/>
          </a:p>
        </p:txBody>
      </p:sp>
      <p:sp>
        <p:nvSpPr>
          <p:cNvPr id="2" name="正方形/長方形 1">
            <a:extLst>
              <a:ext uri="{FF2B5EF4-FFF2-40B4-BE49-F238E27FC236}">
                <a16:creationId xmlns:a16="http://schemas.microsoft.com/office/drawing/2014/main" id="{AE52D7BE-D267-4037-9D19-38D1C434F9AA}"/>
              </a:ext>
            </a:extLst>
          </p:cNvPr>
          <p:cNvSpPr/>
          <p:nvPr/>
        </p:nvSpPr>
        <p:spPr>
          <a:xfrm>
            <a:off x="220936" y="1393298"/>
            <a:ext cx="7124932" cy="137285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323" b="1" dirty="0"/>
              <a:t>②申請書の提出</a:t>
            </a:r>
          </a:p>
          <a:p>
            <a:r>
              <a:rPr kumimoji="1" lang="ja-JP" altLang="en-US" sz="1200" dirty="0"/>
              <a:t>申請書に次の関係書類を添付して、保健センターに提出してください。</a:t>
            </a:r>
          </a:p>
          <a:p>
            <a:r>
              <a:rPr kumimoji="1" lang="ja-JP" altLang="en-US" sz="1200" dirty="0"/>
              <a:t>□見積書（</a:t>
            </a:r>
            <a:r>
              <a:rPr kumimoji="1" lang="ja-JP" altLang="en-US" sz="1050" dirty="0"/>
              <a:t>人吉球磨地域の販売店または個人事業主が発行した、補助対象製品の本体価格、値引額内訳が分かるもの</a:t>
            </a:r>
            <a:r>
              <a:rPr kumimoji="1" lang="ja-JP" altLang="en-US" sz="1200" dirty="0"/>
              <a:t>）と製品カタログ等（</a:t>
            </a:r>
            <a:r>
              <a:rPr kumimoji="1" lang="ja-JP" altLang="en-US" sz="1050" dirty="0"/>
              <a:t>補助対象製品の製品名、型式番号及び多段階評価点が分かるもの</a:t>
            </a:r>
            <a:r>
              <a:rPr kumimoji="1" lang="ja-JP" altLang="en-US" sz="1200" dirty="0"/>
              <a:t>）</a:t>
            </a:r>
            <a:endParaRPr kumimoji="1" lang="en-US" altLang="ja-JP" sz="1200" dirty="0"/>
          </a:p>
          <a:p>
            <a:r>
              <a:rPr kumimoji="1" lang="ja-JP" altLang="en-US" sz="1200" dirty="0"/>
              <a:t>□買い換える前の設置済み家電の型番及び製造年が記載されている表示ラベル等の写真（製造年は令和</a:t>
            </a:r>
            <a:r>
              <a:rPr kumimoji="1" lang="en-US" altLang="ja-JP" sz="1200" dirty="0"/>
              <a:t>2</a:t>
            </a:r>
            <a:r>
              <a:rPr kumimoji="1" lang="ja-JP" altLang="en-US" sz="1200" dirty="0"/>
              <a:t>年以前のものであること）</a:t>
            </a:r>
            <a:endParaRPr kumimoji="1" lang="en-US" altLang="ja-JP" sz="1200" dirty="0"/>
          </a:p>
          <a:p>
            <a:r>
              <a:rPr kumimoji="1" lang="ja-JP" altLang="en-US" sz="1200" dirty="0"/>
              <a:t>□未納がない証明書（世帯全員分）</a:t>
            </a:r>
          </a:p>
        </p:txBody>
      </p:sp>
      <p:sp>
        <p:nvSpPr>
          <p:cNvPr id="5" name="正方形/長方形 4">
            <a:extLst>
              <a:ext uri="{FF2B5EF4-FFF2-40B4-BE49-F238E27FC236}">
                <a16:creationId xmlns:a16="http://schemas.microsoft.com/office/drawing/2014/main" id="{A65B7565-613A-4F69-BBC4-50C80621ED5A}"/>
              </a:ext>
            </a:extLst>
          </p:cNvPr>
          <p:cNvSpPr/>
          <p:nvPr/>
        </p:nvSpPr>
        <p:spPr>
          <a:xfrm>
            <a:off x="239095" y="2837747"/>
            <a:ext cx="7072408" cy="76564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323" b="1" dirty="0"/>
              <a:t>③交付決定通知書の受領</a:t>
            </a:r>
          </a:p>
          <a:p>
            <a:r>
              <a:rPr kumimoji="1" lang="ja-JP" altLang="en-US" sz="1200" dirty="0"/>
              <a:t>申請書等の内容について、補助金の条件を満たしていることが確認できた時は、交付決定通知書を町から発送します。また、補助金の条件を満たしていないと認められる時は、不交付決定通知書を発送します。</a:t>
            </a:r>
          </a:p>
        </p:txBody>
      </p:sp>
      <p:sp>
        <p:nvSpPr>
          <p:cNvPr id="6" name="正方形/長方形 5">
            <a:extLst>
              <a:ext uri="{FF2B5EF4-FFF2-40B4-BE49-F238E27FC236}">
                <a16:creationId xmlns:a16="http://schemas.microsoft.com/office/drawing/2014/main" id="{1BBE7C0B-2052-4A8C-A5E1-D6BBB99C4B70}"/>
              </a:ext>
            </a:extLst>
          </p:cNvPr>
          <p:cNvSpPr/>
          <p:nvPr/>
        </p:nvSpPr>
        <p:spPr>
          <a:xfrm>
            <a:off x="262448" y="3668622"/>
            <a:ext cx="7049055" cy="94962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323" b="1" dirty="0"/>
              <a:t>④対象家電の購入と設置</a:t>
            </a:r>
          </a:p>
          <a:p>
            <a:r>
              <a:rPr kumimoji="1" lang="ja-JP" altLang="en-US" sz="1200" dirty="0"/>
              <a:t>③の交付決定通知書がお手元に届きましたら、通知書の期日の３０日以内に対象の家電を購入し、自宅に設置してください。また、購入前まで使っていた家電（エアコン・冷蔵庫）を家電リサイクル法に基づき処分してください。</a:t>
            </a:r>
          </a:p>
        </p:txBody>
      </p:sp>
      <p:sp>
        <p:nvSpPr>
          <p:cNvPr id="7" name="正方形/長方形 6">
            <a:extLst>
              <a:ext uri="{FF2B5EF4-FFF2-40B4-BE49-F238E27FC236}">
                <a16:creationId xmlns:a16="http://schemas.microsoft.com/office/drawing/2014/main" id="{A81EAE48-466C-4F39-A54D-0DBB06A8173E}"/>
              </a:ext>
            </a:extLst>
          </p:cNvPr>
          <p:cNvSpPr/>
          <p:nvPr/>
        </p:nvSpPr>
        <p:spPr>
          <a:xfrm>
            <a:off x="286593" y="4691739"/>
            <a:ext cx="7038830" cy="198347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323" b="1" dirty="0"/>
              <a:t>⑤実績報告書の提出</a:t>
            </a:r>
          </a:p>
          <a:p>
            <a:r>
              <a:rPr kumimoji="1" lang="ja-JP" altLang="en-US" sz="1323" dirty="0"/>
              <a:t>対象家電の設置等が終わった後３０日以内に、実績報告書に次の関係書類を添付して保健センターへ提出してください。</a:t>
            </a:r>
          </a:p>
          <a:p>
            <a:r>
              <a:rPr kumimoji="1" lang="ja-JP" altLang="en-US" sz="1200" dirty="0"/>
              <a:t>□領収書</a:t>
            </a:r>
            <a:r>
              <a:rPr kumimoji="1" lang="en-US" altLang="ja-JP" sz="1200" dirty="0"/>
              <a:t>(</a:t>
            </a:r>
            <a:r>
              <a:rPr kumimoji="1" lang="ja-JP" altLang="en-US" sz="1050" dirty="0"/>
              <a:t>家電の購入日、購入店舗等の名称、製品名又は型式番号、購入費用及びその内訳が分かるもの</a:t>
            </a:r>
            <a:r>
              <a:rPr kumimoji="1" lang="en-US" altLang="ja-JP" sz="1200" dirty="0"/>
              <a:t>)</a:t>
            </a:r>
            <a:r>
              <a:rPr kumimoji="1" lang="ja-JP" altLang="en-US" sz="1200" dirty="0"/>
              <a:t>の写し</a:t>
            </a:r>
          </a:p>
          <a:p>
            <a:r>
              <a:rPr kumimoji="1" lang="ja-JP" altLang="en-US" sz="1200" dirty="0"/>
              <a:t>□保証書</a:t>
            </a:r>
            <a:r>
              <a:rPr kumimoji="1" lang="en-US" altLang="ja-JP" sz="1200" dirty="0"/>
              <a:t>(</a:t>
            </a:r>
            <a:r>
              <a:rPr kumimoji="1" lang="ja-JP" altLang="en-US" sz="1050" dirty="0"/>
              <a:t>家電のメーカーが発行したもの</a:t>
            </a:r>
            <a:r>
              <a:rPr kumimoji="1" lang="en-US" altLang="ja-JP" sz="1200" dirty="0"/>
              <a:t>)</a:t>
            </a:r>
            <a:r>
              <a:rPr kumimoji="1" lang="ja-JP" altLang="en-US" sz="1200" dirty="0"/>
              <a:t>の写し </a:t>
            </a:r>
            <a:r>
              <a:rPr kumimoji="1" lang="en-US" altLang="ja-JP" sz="1200" dirty="0"/>
              <a:t>※</a:t>
            </a:r>
            <a:r>
              <a:rPr kumimoji="1" lang="ja-JP" altLang="en-US" sz="1200" dirty="0"/>
              <a:t>購入日と購入者の氏名を記入</a:t>
            </a:r>
            <a:endParaRPr kumimoji="1" lang="en-US" altLang="ja-JP" sz="1200" dirty="0"/>
          </a:p>
          <a:p>
            <a:r>
              <a:rPr kumimoji="1" lang="ja-JP" altLang="en-US" sz="1200" dirty="0"/>
              <a:t>□購入した家電の設置状況がわかる写真</a:t>
            </a:r>
          </a:p>
          <a:p>
            <a:r>
              <a:rPr kumimoji="1" lang="ja-JP" altLang="en-US" sz="1200" dirty="0"/>
              <a:t>□（エアコン・冷蔵庫のみ）家電リサイクル券</a:t>
            </a:r>
            <a:r>
              <a:rPr kumimoji="1" lang="en-US" altLang="ja-JP" sz="1200" dirty="0"/>
              <a:t>(</a:t>
            </a:r>
            <a:r>
              <a:rPr kumimoji="1" lang="ja-JP" altLang="en-US" sz="1050" dirty="0"/>
              <a:t>以前使っていた家電を処分したときのもの</a:t>
            </a:r>
            <a:r>
              <a:rPr kumimoji="1" lang="en-US" altLang="ja-JP" sz="1200" dirty="0"/>
              <a:t>)</a:t>
            </a:r>
            <a:r>
              <a:rPr kumimoji="1" lang="ja-JP" altLang="en-US" sz="1200" dirty="0"/>
              <a:t>の写し</a:t>
            </a:r>
            <a:br>
              <a:rPr kumimoji="1" lang="en-US" altLang="ja-JP" sz="1200" dirty="0"/>
            </a:br>
            <a:r>
              <a:rPr kumimoji="1" lang="ja-JP" altLang="en-US" sz="1200" dirty="0"/>
              <a:t>　</a:t>
            </a:r>
            <a:r>
              <a:rPr kumimoji="1" lang="en-US" altLang="ja-JP" sz="1050" dirty="0"/>
              <a:t>※LED</a:t>
            </a:r>
            <a:r>
              <a:rPr kumimoji="1" lang="ja-JP" altLang="en-US" sz="1050" dirty="0"/>
              <a:t>照明器具は不要</a:t>
            </a:r>
          </a:p>
          <a:p>
            <a:r>
              <a:rPr kumimoji="1" lang="ja-JP" altLang="en-US" sz="1200" dirty="0"/>
              <a:t>□請求書（町様式）□通帳等の写し</a:t>
            </a:r>
            <a:r>
              <a:rPr kumimoji="1" lang="en-US" altLang="ja-JP" sz="1200" dirty="0"/>
              <a:t>(</a:t>
            </a:r>
            <a:r>
              <a:rPr kumimoji="1" lang="ja-JP" altLang="en-US" sz="1200" dirty="0"/>
              <a:t>振込先が確認できるもの</a:t>
            </a:r>
            <a:r>
              <a:rPr kumimoji="1" lang="en-US" altLang="ja-JP" sz="1200" dirty="0"/>
              <a:t>)</a:t>
            </a:r>
            <a:endParaRPr kumimoji="1" lang="ja-JP" altLang="en-US" sz="1200" dirty="0"/>
          </a:p>
        </p:txBody>
      </p:sp>
      <p:sp>
        <p:nvSpPr>
          <p:cNvPr id="8" name="正方形/長方形 7">
            <a:extLst>
              <a:ext uri="{FF2B5EF4-FFF2-40B4-BE49-F238E27FC236}">
                <a16:creationId xmlns:a16="http://schemas.microsoft.com/office/drawing/2014/main" id="{F83311AC-7984-42AC-8D79-288510608C31}"/>
              </a:ext>
            </a:extLst>
          </p:cNvPr>
          <p:cNvSpPr/>
          <p:nvPr/>
        </p:nvSpPr>
        <p:spPr>
          <a:xfrm>
            <a:off x="272671" y="6746806"/>
            <a:ext cx="7073197" cy="50147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323" b="1" dirty="0"/>
              <a:t>⑥補助金の交付</a:t>
            </a:r>
          </a:p>
          <a:p>
            <a:r>
              <a:rPr kumimoji="1" lang="ja-JP" altLang="en-US" sz="1323" dirty="0"/>
              <a:t>⑤の実績報告書等を確認後、補助金を交付します。</a:t>
            </a:r>
          </a:p>
        </p:txBody>
      </p:sp>
      <p:sp>
        <p:nvSpPr>
          <p:cNvPr id="9" name="正方形/長方形 8">
            <a:extLst>
              <a:ext uri="{FF2B5EF4-FFF2-40B4-BE49-F238E27FC236}">
                <a16:creationId xmlns:a16="http://schemas.microsoft.com/office/drawing/2014/main" id="{09E65B1E-E9D8-417F-84D0-485C6DAD23FD}"/>
              </a:ext>
            </a:extLst>
          </p:cNvPr>
          <p:cNvSpPr/>
          <p:nvPr/>
        </p:nvSpPr>
        <p:spPr>
          <a:xfrm>
            <a:off x="220936" y="780784"/>
            <a:ext cx="7124932" cy="53902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323" b="1" dirty="0"/>
              <a:t>①申請書等の入手</a:t>
            </a:r>
          </a:p>
          <a:p>
            <a:r>
              <a:rPr kumimoji="1" lang="ja-JP" altLang="en-US" sz="1200" dirty="0"/>
              <a:t>申請書等は、令和８年５月１日</a:t>
            </a:r>
            <a:r>
              <a:rPr kumimoji="1" lang="en-US" altLang="ja-JP" sz="1200" dirty="0"/>
              <a:t>(</a:t>
            </a:r>
            <a:r>
              <a:rPr kumimoji="1" lang="ja-JP" altLang="en-US" sz="1200" dirty="0"/>
              <a:t>金</a:t>
            </a:r>
            <a:r>
              <a:rPr kumimoji="1" lang="en-US" altLang="ja-JP" sz="1200" dirty="0"/>
              <a:t>)</a:t>
            </a:r>
            <a:r>
              <a:rPr kumimoji="1" lang="ja-JP" altLang="en-US" sz="1200" dirty="0"/>
              <a:t>から保健センターの窓口または町ホームページで取得できます。</a:t>
            </a:r>
          </a:p>
        </p:txBody>
      </p:sp>
      <p:sp>
        <p:nvSpPr>
          <p:cNvPr id="3" name="正方形/長方形 2">
            <a:extLst>
              <a:ext uri="{FF2B5EF4-FFF2-40B4-BE49-F238E27FC236}">
                <a16:creationId xmlns:a16="http://schemas.microsoft.com/office/drawing/2014/main" id="{DC01BA9F-A63F-4D96-AA9D-CD048D8CC9A2}"/>
              </a:ext>
            </a:extLst>
          </p:cNvPr>
          <p:cNvSpPr/>
          <p:nvPr/>
        </p:nvSpPr>
        <p:spPr>
          <a:xfrm>
            <a:off x="286593" y="7348411"/>
            <a:ext cx="7045357" cy="2352379"/>
          </a:xfrm>
          <a:prstGeom prst="rect">
            <a:avLst/>
          </a:prstGeom>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r>
              <a:rPr kumimoji="1" lang="en-US" altLang="ja-JP" sz="1323" b="1" dirty="0"/>
              <a:t>〈 </a:t>
            </a:r>
            <a:r>
              <a:rPr kumimoji="1" lang="ja-JP" altLang="en-US" sz="1323" b="1" dirty="0"/>
              <a:t>注意事項 </a:t>
            </a:r>
            <a:r>
              <a:rPr kumimoji="1" lang="en-US" altLang="ja-JP" sz="1323" b="1" dirty="0"/>
              <a:t>〉</a:t>
            </a:r>
          </a:p>
          <a:p>
            <a:r>
              <a:rPr kumimoji="1" lang="ja-JP" altLang="en-US" sz="1323" dirty="0"/>
              <a:t>・申請額が予算額以上になる場合は抽選を行います。</a:t>
            </a:r>
          </a:p>
          <a:p>
            <a:r>
              <a:rPr kumimoji="1" lang="ja-JP" altLang="en-US" sz="1323" dirty="0"/>
              <a:t>・補助金の申請者、実績報告者、請求者及び補助金振込口座の名義人は全て世帯主となる　　ようお願いします。違う場合は、補助金の交付ができません。</a:t>
            </a:r>
            <a:br>
              <a:rPr kumimoji="1" lang="en-US" altLang="ja-JP" sz="1323" dirty="0"/>
            </a:br>
            <a:r>
              <a:rPr kumimoji="1" lang="ja-JP" altLang="en-US" sz="1323" dirty="0"/>
              <a:t>・対象家電の購入と現在使っている家電の処分は、</a:t>
            </a:r>
            <a:r>
              <a:rPr kumimoji="1" lang="ja-JP" altLang="en-US" sz="1323" b="1" dirty="0"/>
              <a:t>交付決定通知書の期日後</a:t>
            </a:r>
            <a:r>
              <a:rPr kumimoji="1" lang="ja-JP" altLang="en-US" sz="1323" dirty="0"/>
              <a:t>に行ってください。</a:t>
            </a:r>
            <a:r>
              <a:rPr kumimoji="1" lang="ja-JP" altLang="en-US" sz="1323" u="sng" dirty="0"/>
              <a:t>期日前の購入は対象となりません</a:t>
            </a:r>
            <a:r>
              <a:rPr kumimoji="1" lang="ja-JP" altLang="en-US" sz="1323" dirty="0"/>
              <a:t>。</a:t>
            </a:r>
            <a:endParaRPr kumimoji="1" lang="en-US" altLang="ja-JP" sz="1323" dirty="0"/>
          </a:p>
          <a:p>
            <a:r>
              <a:rPr kumimoji="1" lang="ja-JP" altLang="en-US" sz="1323" dirty="0"/>
              <a:t>・</a:t>
            </a:r>
            <a:r>
              <a:rPr kumimoji="1" lang="ja-JP" altLang="en-US" sz="1323" b="1" dirty="0"/>
              <a:t>対象家電の設置は交付決定通知後３０日以内</a:t>
            </a:r>
            <a:r>
              <a:rPr kumimoji="1" lang="ja-JP" altLang="en-US" sz="1323" dirty="0"/>
              <a:t>、</a:t>
            </a:r>
            <a:r>
              <a:rPr kumimoji="1" lang="ja-JP" altLang="en-US" sz="1323" b="1" dirty="0"/>
              <a:t>実績報告書の提出は対象家電設置後の３０日以内</a:t>
            </a:r>
            <a:r>
              <a:rPr kumimoji="1" lang="ja-JP" altLang="en-US" sz="1323" dirty="0"/>
              <a:t>にしていただく必要がありますので、期限にご注意ください。</a:t>
            </a:r>
            <a:br>
              <a:rPr kumimoji="1" lang="en-US" altLang="ja-JP" sz="1323" dirty="0"/>
            </a:br>
            <a:r>
              <a:rPr kumimoji="1" lang="ja-JP" altLang="en-US" sz="1323" dirty="0"/>
              <a:t>・交付決定後に購入製品や金額等が変わった場合は、保健センターへご相談ください。なお、購入金額が増額し、補助額が増加するような場合でも、交付決定後は補助額の増額はできません。</a:t>
            </a:r>
          </a:p>
        </p:txBody>
      </p:sp>
      <p:sp>
        <p:nvSpPr>
          <p:cNvPr id="10" name="正方形/長方形 9">
            <a:extLst>
              <a:ext uri="{FF2B5EF4-FFF2-40B4-BE49-F238E27FC236}">
                <a16:creationId xmlns:a16="http://schemas.microsoft.com/office/drawing/2014/main" id="{2DAEEDF1-3667-4A46-B3BE-8E1E9C680373}"/>
              </a:ext>
            </a:extLst>
          </p:cNvPr>
          <p:cNvSpPr/>
          <p:nvPr/>
        </p:nvSpPr>
        <p:spPr>
          <a:xfrm>
            <a:off x="296818" y="9773269"/>
            <a:ext cx="7024908" cy="606408"/>
          </a:xfrm>
          <a:prstGeom prst="rect">
            <a:avLst/>
          </a:prstGeom>
          <a:ln w="28575">
            <a:solidFill>
              <a:schemeClr val="bg1">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1400" b="1" dirty="0"/>
              <a:t>〈 </a:t>
            </a:r>
            <a:r>
              <a:rPr kumimoji="1" lang="ja-JP" altLang="en-US" sz="1400" b="1" dirty="0"/>
              <a:t>申請先およびお問い合わせ先 </a:t>
            </a:r>
            <a:r>
              <a:rPr kumimoji="1" lang="en-US" altLang="ja-JP" sz="1400" b="1" dirty="0"/>
              <a:t>〉</a:t>
            </a:r>
            <a:br>
              <a:rPr kumimoji="1" lang="en-US" altLang="ja-JP" sz="1400" b="1" dirty="0"/>
            </a:br>
            <a:r>
              <a:rPr kumimoji="1" lang="ja-JP" altLang="en-US" sz="1200" dirty="0"/>
              <a:t>湯前町保健福祉課（保健センター内）電話：</a:t>
            </a:r>
            <a:r>
              <a:rPr kumimoji="1" lang="en-US" altLang="ja-JP" sz="1200" dirty="0"/>
              <a:t>0966-43-4112</a:t>
            </a:r>
            <a:endParaRPr kumimoji="1" lang="ja-JP" altLang="en-US" sz="1200" dirty="0"/>
          </a:p>
        </p:txBody>
      </p:sp>
      <p:sp>
        <p:nvSpPr>
          <p:cNvPr id="11" name="正方形/長方形 10">
            <a:extLst>
              <a:ext uri="{FF2B5EF4-FFF2-40B4-BE49-F238E27FC236}">
                <a16:creationId xmlns:a16="http://schemas.microsoft.com/office/drawing/2014/main" id="{1DBF6919-5329-4869-A31B-A94F191D2D2F}"/>
              </a:ext>
            </a:extLst>
          </p:cNvPr>
          <p:cNvSpPr/>
          <p:nvPr/>
        </p:nvSpPr>
        <p:spPr>
          <a:xfrm>
            <a:off x="107315" y="182639"/>
            <a:ext cx="7345043" cy="57421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12325E4D-8B45-498D-AC8E-B251B079EF5E}"/>
              </a:ext>
            </a:extLst>
          </p:cNvPr>
          <p:cNvSpPr txBox="1"/>
          <p:nvPr/>
        </p:nvSpPr>
        <p:spPr>
          <a:xfrm>
            <a:off x="2567649" y="162038"/>
            <a:ext cx="2476718" cy="523220"/>
          </a:xfrm>
          <a:prstGeom prst="rect">
            <a:avLst/>
          </a:prstGeom>
          <a:noFill/>
        </p:spPr>
        <p:txBody>
          <a:bodyPr wrap="square" rtlCol="0">
            <a:spAutoFit/>
          </a:bodyPr>
          <a:lstStyle/>
          <a:p>
            <a:r>
              <a:rPr kumimoji="1" lang="ja-JP" altLang="en-US" sz="2800" b="1" dirty="0">
                <a:solidFill>
                  <a:schemeClr val="bg1"/>
                </a:solidFill>
                <a:latin typeface="+mn-ea"/>
              </a:rPr>
              <a:t>手続きの流れ</a:t>
            </a:r>
          </a:p>
        </p:txBody>
      </p:sp>
    </p:spTree>
    <p:extLst>
      <p:ext uri="{BB962C8B-B14F-4D97-AF65-F5344CB8AC3E}">
        <p14:creationId xmlns:p14="http://schemas.microsoft.com/office/powerpoint/2010/main" val="30983102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1313</TotalTime>
  <Words>962</Words>
  <Application>Microsoft Office PowerPoint</Application>
  <PresentationFormat>ユーザー設定</PresentationFormat>
  <Paragraphs>49</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HGS創英角ﾎﾟｯﾌﾟ体</vt:lpstr>
      <vt:lpstr>HG創英角ﾎﾟｯﾌﾟ体</vt:lpstr>
      <vt:lpstr>Meiryo UI</vt:lpstr>
      <vt:lpstr>游ゴシック</vt:lpstr>
      <vt:lpstr>Arial</vt:lpstr>
      <vt:lpstr>Calibri</vt:lpstr>
      <vt:lpstr>Calibri Light</vt:lpstr>
      <vt:lpstr>Office テーマ</vt:lpstr>
      <vt:lpstr>省エネ家電買換</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省エネ家電への買換購入補助があります</dc:title>
  <dc:creator>落合由衣</dc:creator>
  <cp:lastModifiedBy>落合由衣</cp:lastModifiedBy>
  <cp:revision>56</cp:revision>
  <cp:lastPrinted>2026-04-30T00:01:59Z</cp:lastPrinted>
  <dcterms:created xsi:type="dcterms:W3CDTF">2026-03-17T05:44:18Z</dcterms:created>
  <dcterms:modified xsi:type="dcterms:W3CDTF">2026-04-30T00:16:10Z</dcterms:modified>
</cp:coreProperties>
</file>